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29"/>
  </p:notesMasterIdLst>
  <p:handoutMasterIdLst>
    <p:handoutMasterId r:id="rId30"/>
  </p:handoutMasterIdLst>
  <p:sldIdLst>
    <p:sldId id="468" r:id="rId5"/>
    <p:sldId id="469" r:id="rId6"/>
    <p:sldId id="465" r:id="rId7"/>
    <p:sldId id="453" r:id="rId8"/>
    <p:sldId id="450" r:id="rId9"/>
    <p:sldId id="3283" r:id="rId10"/>
    <p:sldId id="3284" r:id="rId11"/>
    <p:sldId id="3279" r:id="rId12"/>
    <p:sldId id="3348" r:id="rId13"/>
    <p:sldId id="285" r:id="rId14"/>
    <p:sldId id="281" r:id="rId15"/>
    <p:sldId id="3349" r:id="rId16"/>
    <p:sldId id="3350" r:id="rId17"/>
    <p:sldId id="280" r:id="rId18"/>
    <p:sldId id="277" r:id="rId19"/>
    <p:sldId id="278" r:id="rId20"/>
    <p:sldId id="3365" r:id="rId21"/>
    <p:sldId id="284" r:id="rId22"/>
    <p:sldId id="3368" r:id="rId23"/>
    <p:sldId id="270" r:id="rId24"/>
    <p:sldId id="271" r:id="rId25"/>
    <p:sldId id="3366" r:id="rId26"/>
    <p:sldId id="272" r:id="rId27"/>
    <p:sldId id="4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187"/>
    <a:srgbClr val="0C4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6" autoAdjust="0"/>
    <p:restoredTop sz="95394" autoAdjust="0"/>
  </p:normalViewPr>
  <p:slideViewPr>
    <p:cSldViewPr snapToGrid="0">
      <p:cViewPr varScale="1">
        <p:scale>
          <a:sx n="106" d="100"/>
          <a:sy n="106" d="100"/>
        </p:scale>
        <p:origin x="846" y="126"/>
      </p:cViewPr>
      <p:guideLst/>
    </p:cSldViewPr>
  </p:slideViewPr>
  <p:outlineViewPr>
    <p:cViewPr>
      <p:scale>
        <a:sx n="33" d="100"/>
        <a:sy n="33" d="100"/>
      </p:scale>
      <p:origin x="0" y="-1714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717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4D2272-D660-A337-AEF3-BE066BD545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E5A70-71C2-F335-270C-B94537340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A369-CA0E-4FC6-90EE-5FA969A08EF8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1E1B03-0F86-16E7-11BE-81F9F4CD66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524B8-3914-99B2-2620-0F2A88D335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210F9-8331-407C-A034-F95DCB303E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05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B06A-EEDC-421C-B5A0-5E9E5241A8E5}" type="datetimeFigureOut">
              <a:rPr lang="en-US" smtClean="0"/>
              <a:t>9/20/2024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F9438-3EEF-4192-9815-F6F44770AE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13054" lvl="1" indent="-156527" algn="l">
              <a:lnSpc>
                <a:spcPts val="2029"/>
              </a:lnSpc>
              <a:spcBef>
                <a:spcPct val="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TOP5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tartalom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hu-HU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Nyitó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oldal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Csalástípusok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Digitális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szimat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kihívás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Bejelentőoldal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Hírek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13054" lvl="1" indent="-156527" algn="l">
              <a:lnSpc>
                <a:spcPts val="2029"/>
              </a:lnSpc>
              <a:spcBef>
                <a:spcPct val="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látogatók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közel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budapesti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őket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kisebb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arányban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követik a látogatók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megyeszékhelyekről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nagyvárosokból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13054" lvl="1" indent="-156527" algn="l">
              <a:lnSpc>
                <a:spcPts val="2029"/>
              </a:lnSpc>
              <a:spcBef>
                <a:spcPct val="0"/>
              </a:spcBef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látogatók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több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mint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45-65+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korosztályból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érkezik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</a:p>
          <a:p>
            <a:pPr marL="313054" lvl="1" indent="-156527" algn="l">
              <a:lnSpc>
                <a:spcPts val="2029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Nők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63,3%;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Férfiak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36,7%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0B600-8CE6-48DE-9ED3-EBEFE078EB22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892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2310"/>
              </a:lnSpc>
              <a:spcAft>
                <a:spcPts val="600"/>
              </a:spcAft>
            </a:pPr>
            <a:r>
              <a:rPr lang="en-US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MBSZ </a:t>
            </a:r>
            <a:r>
              <a:rPr lang="en-US" b="1" u="sng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Kvízek</a:t>
            </a:r>
            <a:r>
              <a:rPr lang="en-US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eredményei</a:t>
            </a:r>
            <a:r>
              <a:rPr lang="en-US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marL="323691" lvl="1" indent="-161846" algn="l">
              <a:lnSpc>
                <a:spcPts val="2098"/>
              </a:lnSpc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KAHOOT: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Összesen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56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kvíz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érhető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általános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pénzügyi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műveltséget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fejlesztő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megtakarítás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családi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költségvetés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stb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36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közülük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digitális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kiberbiztonság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témájú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algn="l">
              <a:lnSpc>
                <a:spcPts val="2098"/>
              </a:lnSpc>
              <a:spcAft>
                <a:spcPts val="400"/>
              </a:spcAft>
            </a:pPr>
            <a:r>
              <a:rPr lang="hu-HU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56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kvízjátékot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2018-2024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között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26.000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alkalommal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193.400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játékos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játszotta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u-HU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endParaRPr lang="en-US" sz="1400" dirty="0">
              <a:solidFill>
                <a:srgbClr val="000000"/>
              </a:solidFill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23691" lvl="1" indent="-161846" algn="l">
              <a:lnSpc>
                <a:spcPts val="2098"/>
              </a:lnSpc>
              <a:buFont typeface="Arial"/>
              <a:buChar char="•"/>
            </a:pPr>
            <a:r>
              <a:rPr lang="en-US" b="1" u="none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US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ÉNZ7 </a:t>
            </a:r>
            <a:r>
              <a:rPr lang="en-US" b="1" u="sng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oldal</a:t>
            </a:r>
            <a:r>
              <a:rPr lang="en-US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Digitális</a:t>
            </a:r>
            <a:r>
              <a:rPr lang="en-US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Szimat</a:t>
            </a:r>
            <a:r>
              <a:rPr lang="en-US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u="sng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Kvíz</a:t>
            </a:r>
            <a:r>
              <a:rPr lang="en-US" b="1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(2024.03.25 </a:t>
            </a:r>
            <a:r>
              <a:rPr lang="en-US" u="sng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óta</a:t>
            </a:r>
            <a:r>
              <a:rPr lang="en-US" u="sng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):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kérédsből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álló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kvízsor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kiberbiztonsági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témában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nem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csak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gyrekeknek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Befejezett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kitöltések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száma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981 db. A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kitöltések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alapján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megállapítható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hogy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647383" lvl="2" indent="-215794" algn="l">
              <a:lnSpc>
                <a:spcPts val="2098"/>
              </a:lnSpc>
              <a:buFont typeface="Arial"/>
              <a:buChar char="⚬"/>
            </a:pP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egy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igazi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vagy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csalárd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szándékú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telefonos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ügyintézés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felismerése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még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mindig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nehézségeket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okoz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melyek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azok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infók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amelyeket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kérhet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egy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ügyintéző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kiadhat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az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ügyfél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nem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ismerik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nyomásgyakorlást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sürgetést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.)</a:t>
            </a:r>
          </a:p>
          <a:p>
            <a:pPr marL="647383" lvl="2" indent="-215794" algn="l">
              <a:lnSpc>
                <a:spcPts val="2098"/>
              </a:lnSpc>
              <a:spcBef>
                <a:spcPct val="0"/>
              </a:spcBef>
              <a:buFont typeface="Arial"/>
              <a:buChar char="⚬"/>
            </a:pP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erős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jelszó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sokan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születési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dámot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vagy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mindenhol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ugyan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azt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jelszót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adják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0B600-8CE6-48DE-9ED3-EBEFE078EB22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224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0B600-8CE6-48DE-9ED3-EBEFE078EB22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25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0B600-8CE6-48DE-9ED3-EBEFE078EB22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070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11306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3088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2804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10C35C-5361-BD30-EB79-01BD72158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992038" y="2992045"/>
            <a:ext cx="6858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26">
            <a:extLst>
              <a:ext uri="{FF2B5EF4-FFF2-40B4-BE49-F238E27FC236}">
                <a16:creationId xmlns:a16="http://schemas.microsoft.com/office/drawing/2014/main" id="{948A7171-32A3-1CAC-DDFD-7C44DDAF0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" y="0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47">
            <a:extLst>
              <a:ext uri="{FF2B5EF4-FFF2-40B4-BE49-F238E27FC236}">
                <a16:creationId xmlns:a16="http://schemas.microsoft.com/office/drawing/2014/main" id="{06FD5EAC-FAC4-CDB4-6AB8-809E940F0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91644" y="3657688"/>
            <a:ext cx="3200357" cy="3200320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A13352-25BC-FD28-A34C-DD204D5BF1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1748" y="246183"/>
            <a:ext cx="9525000" cy="191952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4108AC-4ED2-99E6-0212-0AC0802C553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1600" y="2274033"/>
            <a:ext cx="9525000" cy="331787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63CA19-070F-D373-ED8C-B6F895D11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596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FFEEC7-A0A7-27CB-3F2D-796281DCD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5983104"/>
            <a:ext cx="12192000" cy="87392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2DCCFF86-2471-421E-E5FF-E38943252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0" y="0"/>
            <a:ext cx="2286000" cy="2285973"/>
          </a:xfrm>
          <a:custGeom>
            <a:avLst/>
            <a:gdLst>
              <a:gd name="connsiteX0" fmla="*/ 3200357 w 3200357"/>
              <a:gd name="connsiteY0" fmla="*/ 0 h 3200320"/>
              <a:gd name="connsiteX1" fmla="*/ 3200357 w 3200357"/>
              <a:gd name="connsiteY1" fmla="*/ 3200320 h 3200320"/>
              <a:gd name="connsiteX2" fmla="*/ 0 w 3200357"/>
              <a:gd name="connsiteY2" fmla="*/ 3200320 h 3200320"/>
              <a:gd name="connsiteX3" fmla="*/ 159536 w 3200357"/>
              <a:gd name="connsiteY3" fmla="*/ 3196412 h 3200320"/>
              <a:gd name="connsiteX4" fmla="*/ 3196195 w 3200357"/>
              <a:gd name="connsiteY4" fmla="*/ 164613 h 3200320"/>
              <a:gd name="connsiteX5" fmla="*/ 3200357 w 3200357"/>
              <a:gd name="connsiteY5" fmla="*/ 0 h 320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357" h="3200320">
                <a:moveTo>
                  <a:pt x="3200357" y="0"/>
                </a:moveTo>
                <a:lnTo>
                  <a:pt x="3200357" y="3200320"/>
                </a:lnTo>
                <a:lnTo>
                  <a:pt x="0" y="3200320"/>
                </a:lnTo>
                <a:lnTo>
                  <a:pt x="159536" y="3196412"/>
                </a:lnTo>
                <a:cubicBezTo>
                  <a:pt x="1798363" y="3115939"/>
                  <a:pt x="3113157" y="1802765"/>
                  <a:pt x="3196195" y="164613"/>
                </a:cubicBezTo>
                <a:lnTo>
                  <a:pt x="320035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8300B484-623C-071D-E849-138F76141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16200000" flipH="1" flipV="1">
            <a:off x="-433923" y="5546255"/>
            <a:ext cx="1745673" cy="877824"/>
          </a:xfrm>
          <a:custGeom>
            <a:avLst/>
            <a:gdLst>
              <a:gd name="connsiteX0" fmla="*/ 0 w 4572000"/>
              <a:gd name="connsiteY0" fmla="*/ 2285974 h 2285974"/>
              <a:gd name="connsiteX1" fmla="*/ 113956 w 4572000"/>
              <a:gd name="connsiteY1" fmla="*/ 2283183 h 2285974"/>
              <a:gd name="connsiteX2" fmla="*/ 2283027 w 4572000"/>
              <a:gd name="connsiteY2" fmla="*/ 117584 h 2285974"/>
              <a:gd name="connsiteX3" fmla="*/ 2286000 w 4572000"/>
              <a:gd name="connsiteY3" fmla="*/ 0 h 2285974"/>
              <a:gd name="connsiteX4" fmla="*/ 2288973 w 4572000"/>
              <a:gd name="connsiteY4" fmla="*/ 117584 h 2285974"/>
              <a:gd name="connsiteX5" fmla="*/ 4458044 w 4572000"/>
              <a:gd name="connsiteY5" fmla="*/ 2283183 h 2285974"/>
              <a:gd name="connsiteX6" fmla="*/ 4572000 w 4572000"/>
              <a:gd name="connsiteY6" fmla="*/ 2285974 h 2285974"/>
              <a:gd name="connsiteX7" fmla="*/ 2286000 w 4572000"/>
              <a:gd name="connsiteY7" fmla="*/ 2285974 h 22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2000" h="2285974">
                <a:moveTo>
                  <a:pt x="0" y="2285974"/>
                </a:moveTo>
                <a:lnTo>
                  <a:pt x="113956" y="2283183"/>
                </a:lnTo>
                <a:cubicBezTo>
                  <a:pt x="1284562" y="2225701"/>
                  <a:pt x="2223714" y="1287708"/>
                  <a:pt x="2283027" y="117584"/>
                </a:cubicBezTo>
                <a:lnTo>
                  <a:pt x="2286000" y="0"/>
                </a:lnTo>
                <a:lnTo>
                  <a:pt x="2288973" y="117584"/>
                </a:lnTo>
                <a:cubicBezTo>
                  <a:pt x="2348287" y="1287708"/>
                  <a:pt x="3287438" y="2225701"/>
                  <a:pt x="4458044" y="2283183"/>
                </a:cubicBezTo>
                <a:lnTo>
                  <a:pt x="4572000" y="2285974"/>
                </a:lnTo>
                <a:lnTo>
                  <a:pt x="2286000" y="2285974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9A6249F-0E28-0ABF-FE63-7ECC0E1062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805" y="344399"/>
            <a:ext cx="9599008" cy="172954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CC29225-33B5-6D19-F0BA-DE3F864F640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0867" y="2274034"/>
            <a:ext cx="4643438" cy="329863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FB67020D-DF60-17C1-8DEC-EDECF65354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18375" y="2274034"/>
            <a:ext cx="4643438" cy="329863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600"/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400"/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4pPr>
            <a:lvl5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5812651-A64E-FA0C-7D84-B20BA7C67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464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örzs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lage of statues&#10;&#10;Description automatically generated">
            <a:extLst>
              <a:ext uri="{FF2B5EF4-FFF2-40B4-BE49-F238E27FC236}">
                <a16:creationId xmlns:a16="http://schemas.microsoft.com/office/drawing/2014/main" id="{1339120D-3C4C-99F7-9B5B-325C47E4F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3217"/>
          </a:xfrm>
          <a:prstGeom prst="rect">
            <a:avLst/>
          </a:prstGeom>
        </p:spPr>
      </p:pic>
      <p:sp>
        <p:nvSpPr>
          <p:cNvPr id="7" name="Téglalap 10">
            <a:extLst>
              <a:ext uri="{FF2B5EF4-FFF2-40B4-BE49-F238E27FC236}">
                <a16:creationId xmlns:a16="http://schemas.microsoft.com/office/drawing/2014/main" id="{AEF5581E-25AC-B1B9-47A4-A6AA9DC0DC83}"/>
              </a:ext>
            </a:extLst>
          </p:cNvPr>
          <p:cNvSpPr/>
          <p:nvPr userDrawn="1"/>
        </p:nvSpPr>
        <p:spPr>
          <a:xfrm rot="10800000" flipV="1">
            <a:off x="0" y="-1"/>
            <a:ext cx="12191998" cy="6873217"/>
          </a:xfrm>
          <a:prstGeom prst="roundRect">
            <a:avLst>
              <a:gd name="adj" fmla="val 0"/>
            </a:avLst>
          </a:prstGeom>
          <a:gradFill flip="none" rotWithShape="1">
            <a:gsLst>
              <a:gs pos="36000">
                <a:srgbClr val="133675">
                  <a:alpha val="91000"/>
                </a:srgbClr>
              </a:gs>
              <a:gs pos="3000">
                <a:srgbClr val="2B2F77"/>
              </a:gs>
              <a:gs pos="60000">
                <a:srgbClr val="0F2A5A">
                  <a:alpha val="98000"/>
                </a:srgbClr>
              </a:gs>
              <a:gs pos="100000">
                <a:schemeClr val="tx2"/>
              </a:gs>
            </a:gsLst>
            <a:lin ang="4200000" scaled="0"/>
            <a:tileRect/>
          </a:gra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800"/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112F30A4-08F8-460C-90AB-68491CC36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90" y="279209"/>
            <a:ext cx="9837279" cy="612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hu-HU" sz="3200" cap="all" spc="80" baseline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EBD72CD-FF20-466C-95CC-B40009752B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27402" y="6314438"/>
            <a:ext cx="3000409" cy="371538"/>
          </a:xfrm>
          <a:noFill/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Forrás | MNB</a:t>
            </a:r>
          </a:p>
        </p:txBody>
      </p:sp>
      <p:sp>
        <p:nvSpPr>
          <p:cNvPr id="28" name="Tartalom helye 3">
            <a:extLst>
              <a:ext uri="{FF2B5EF4-FFF2-40B4-BE49-F238E27FC236}">
                <a16:creationId xmlns:a16="http://schemas.microsoft.com/office/drawing/2014/main" id="{B61A9FF3-877E-4A8A-8082-96C99F684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52617" y="1130556"/>
            <a:ext cx="11260964" cy="4996643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hu-HU" dirty="0"/>
              <a:t>Ábra / diagram</a:t>
            </a:r>
          </a:p>
        </p:txBody>
      </p:sp>
      <p:sp>
        <p:nvSpPr>
          <p:cNvPr id="6" name="Szöveg helye 16">
            <a:extLst>
              <a:ext uri="{FF2B5EF4-FFF2-40B4-BE49-F238E27FC236}">
                <a16:creationId xmlns:a16="http://schemas.microsoft.com/office/drawing/2014/main" id="{7635EC16-4B86-EA00-2DDE-FE4685470561}"/>
              </a:ext>
            </a:extLst>
          </p:cNvPr>
          <p:cNvSpPr txBox="1">
            <a:spLocks/>
          </p:cNvSpPr>
          <p:nvPr userDrawn="1"/>
        </p:nvSpPr>
        <p:spPr>
          <a:xfrm>
            <a:off x="452616" y="6344469"/>
            <a:ext cx="737533" cy="33513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hu-HU" sz="1400" b="0" kern="0" spc="50" baseline="0" dirty="0" smtClean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F5897F7-D0F6-48BC-987C-C4C9ABF430D0}" type="slidenum">
              <a:rPr lang="en-US" sz="1800" kern="1200" spc="0" smtClean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pPr algn="l"/>
              <a:t>‹#›</a:t>
            </a:fld>
            <a:r>
              <a:rPr lang="hu-HU" sz="1800" kern="1200" spc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 | </a:t>
            </a:r>
            <a:endParaRPr lang="en-US" sz="1800" dirty="0">
              <a:solidFill>
                <a:schemeClr val="bg1"/>
              </a:solidFill>
              <a:latin typeface="+mj-lt"/>
              <a:cs typeface="Calibri Light" panose="020F0302020204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66E3FA-4247-7807-3A26-BEDF4266CF58}"/>
              </a:ext>
            </a:extLst>
          </p:cNvPr>
          <p:cNvCxnSpPr>
            <a:cxnSpLocks/>
          </p:cNvCxnSpPr>
          <p:nvPr userDrawn="1"/>
        </p:nvCxnSpPr>
        <p:spPr>
          <a:xfrm flipH="1">
            <a:off x="452616" y="1010881"/>
            <a:ext cx="801107" cy="0"/>
          </a:xfrm>
          <a:prstGeom prst="line">
            <a:avLst/>
          </a:prstGeom>
          <a:gradFill flip="none" rotWithShape="1">
            <a:gsLst>
              <a:gs pos="38000">
                <a:srgbClr val="112F65"/>
              </a:gs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rgbClr val="BB8D66"/>
                </a:gs>
                <a:gs pos="29000">
                  <a:srgbClr val="FAE6A5"/>
                </a:gs>
                <a:gs pos="61000">
                  <a:srgbClr val="ECD396"/>
                </a:gs>
                <a:gs pos="100000">
                  <a:srgbClr val="B99160"/>
                </a:gs>
              </a:gsLst>
              <a:lin ang="0" scaled="1"/>
              <a:tileRect/>
            </a:gradFill>
          </a:ln>
          <a:effectLst>
            <a:outerShdw blurRad="444500" dist="38100" dir="2700000" algn="tl" rotWithShape="0">
              <a:schemeClr val="tx2">
                <a:lumMod val="90000"/>
                <a:lumOff val="10000"/>
                <a:alpha val="8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E76482CF-3E61-881D-01EF-D4FF8AB80B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561" y="125795"/>
            <a:ext cx="1300951" cy="771223"/>
          </a:xfrm>
          <a:prstGeom prst="rect">
            <a:avLst/>
          </a:prstGeom>
          <a:effectLst>
            <a:outerShdw blurRad="3810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586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C4354-E120-E9C7-D014-D0A8D8A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  <a:noFill/>
        </p:spPr>
        <p:txBody>
          <a:bodyPr/>
          <a:lstStyle/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CE606-350F-EE03-642E-1C70C5B3C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  <a:prstGeom prst="roundRect">
            <a:avLst>
              <a:gd name="adj" fmla="val 6027"/>
            </a:avLst>
          </a:prstGeom>
          <a:ln w="63500">
            <a:solidFill>
              <a:schemeClr val="accent6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036B3-0EBF-8796-4C99-B28120B4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180" y="6217732"/>
            <a:ext cx="497713" cy="470863"/>
          </a:xfrm>
        </p:spPr>
        <p:txBody>
          <a:bodyPr/>
          <a:lstStyle/>
          <a:p>
            <a:fld id="{6F43E014-5A02-416D-8814-3D6BF38839E6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B95EEA4-C6E0-877E-592A-223D87DF8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7492" y="588001"/>
            <a:ext cx="2355045" cy="8798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8E6EDA-F12A-D25E-5384-5A160710C47D}"/>
              </a:ext>
            </a:extLst>
          </p:cNvPr>
          <p:cNvSpPr/>
          <p:nvPr userDrawn="1"/>
        </p:nvSpPr>
        <p:spPr>
          <a:xfrm>
            <a:off x="8391643" y="6018314"/>
            <a:ext cx="3310359" cy="6134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70DD6AE-A0BA-A589-0BA2-1AD6674F3E4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21679" y="5909431"/>
            <a:ext cx="3264578" cy="616603"/>
          </a:xfr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Hasznos tanácsok!</a:t>
            </a:r>
          </a:p>
        </p:txBody>
      </p:sp>
    </p:spTree>
    <p:extLst>
      <p:ext uri="{BB962C8B-B14F-4D97-AF65-F5344CB8AC3E}">
        <p14:creationId xmlns:p14="http://schemas.microsoft.com/office/powerpoint/2010/main" val="31975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7875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0660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6402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7700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2912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954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7370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3428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9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8" r:id="rId12"/>
    <p:sldLayoutId id="2147483730" r:id="rId13"/>
    <p:sldLayoutId id="2147483737" r:id="rId14"/>
    <p:sldLayoutId id="2147483738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mediaunio4387/videos" TargetMode="External"/><Relationship Id="rId2" Type="http://schemas.openxmlformats.org/officeDocument/2006/relationships/hyperlink" Target="https://www.akulcstevagy.h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sv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91.jpeg"/><Relationship Id="rId5" Type="http://schemas.openxmlformats.org/officeDocument/2006/relationships/image" Target="../media/image85.pn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png"/><Relationship Id="rId7" Type="http://schemas.openxmlformats.org/officeDocument/2006/relationships/image" Target="../media/image27.jf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BC7701-63F1-010B-CCF0-C60D75A3D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55" y="239092"/>
            <a:ext cx="10202248" cy="2018539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KIBERPAJZS </a:t>
            </a:r>
            <a:r>
              <a:rPr lang="hu-HU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awareness</a:t>
            </a:r>
            <a:r>
              <a:rPr lang="hu-H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br>
              <a:rPr lang="hu-H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hu-H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				–TUDATOSSÁG ÉS TUDÁS</a:t>
            </a:r>
            <a:br>
              <a:rPr lang="hu-H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lang="hu-H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Kép 4" descr="A képen Betűtípus, Grafika, szöveg, Grafikus tervezés látható&#10;&#10;Automatikusan generált leírás">
            <a:extLst>
              <a:ext uri="{FF2B5EF4-FFF2-40B4-BE49-F238E27FC236}">
                <a16:creationId xmlns:a16="http://schemas.microsoft.com/office/drawing/2014/main" id="{940747C9-1AC2-49D6-F2CC-3857609ED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255" y="2923530"/>
            <a:ext cx="2853758" cy="1419614"/>
          </a:xfrm>
          <a:prstGeom prst="rect">
            <a:avLst/>
          </a:prstGeom>
        </p:spPr>
      </p:pic>
      <p:pic>
        <p:nvPicPr>
          <p:cNvPr id="6" name="Picture 4" descr="Direttiva NIS e perimetro di sicurezza nazionale: le prospettive italiane  ed europee - ICT Security Magazine">
            <a:extLst>
              <a:ext uri="{FF2B5EF4-FFF2-40B4-BE49-F238E27FC236}">
                <a16:creationId xmlns:a16="http://schemas.microsoft.com/office/drawing/2014/main" id="{14AC430A-C729-C1B3-68FF-21AA39A3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36" y="1844962"/>
            <a:ext cx="4457753" cy="3483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0EE4A75D-2A44-8C5B-FF0C-6A83F77613A4}"/>
              </a:ext>
            </a:extLst>
          </p:cNvPr>
          <p:cNvSpPr/>
          <p:nvPr/>
        </p:nvSpPr>
        <p:spPr>
          <a:xfrm>
            <a:off x="9134947" y="2830196"/>
            <a:ext cx="1511928" cy="1512948"/>
          </a:xfrm>
          <a:custGeom>
            <a:avLst/>
            <a:gdLst/>
            <a:ahLst/>
            <a:cxnLst/>
            <a:rect l="l" t="t" r="r" b="b"/>
            <a:pathLst>
              <a:path w="2160074" h="2196763">
                <a:moveTo>
                  <a:pt x="0" y="0"/>
                </a:moveTo>
                <a:lnTo>
                  <a:pt x="2160075" y="0"/>
                </a:lnTo>
                <a:lnTo>
                  <a:pt x="2160075" y="2196763"/>
                </a:lnTo>
                <a:lnTo>
                  <a:pt x="0" y="2196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6798394-8A63-7D59-B248-0F153DA2C619}"/>
              </a:ext>
            </a:extLst>
          </p:cNvPr>
          <p:cNvSpPr txBox="1"/>
          <p:nvPr/>
        </p:nvSpPr>
        <p:spPr>
          <a:xfrm>
            <a:off x="3594227" y="5674942"/>
            <a:ext cx="4684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Sütő Ágnes</a:t>
            </a:r>
          </a:p>
          <a:p>
            <a:pPr algn="ctr"/>
            <a:r>
              <a:rPr lang="hu-HU" b="1" dirty="0" err="1"/>
              <a:t>KiberPajzs</a:t>
            </a:r>
            <a:r>
              <a:rPr lang="hu-HU" b="1" dirty="0"/>
              <a:t> / társ-projektgazda</a:t>
            </a:r>
          </a:p>
          <a:p>
            <a:pPr algn="ctr"/>
            <a:r>
              <a:rPr lang="hu-HU" b="1" dirty="0"/>
              <a:t>Magyar Bankszövetség / főtitkárhelyettes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6276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id="{C165F53E-D750-A039-101F-0EC5F671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709" y="-46141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800" dirty="0"/>
              <a:t>ISKOLAPADBAN</a:t>
            </a:r>
            <a:endParaRPr lang="en-US" sz="48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D5B9343-255C-5217-69DF-0D400611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33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artalom helye 4">
            <a:extLst>
              <a:ext uri="{FF2B5EF4-FFF2-40B4-BE49-F238E27FC236}">
                <a16:creationId xmlns:a16="http://schemas.microsoft.com/office/drawing/2014/main" id="{3F23DC22-0D4B-3C91-D0F6-F2EE6BD17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4388" y="2335432"/>
            <a:ext cx="6251110" cy="348386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1">
              <a:tabLst>
                <a:tab pos="914400" algn="l"/>
              </a:tabLst>
            </a:pPr>
            <a:r>
              <a:rPr lang="en-US" sz="2600" b="1" dirty="0">
                <a:solidFill>
                  <a:srgbClr val="FFC000"/>
                </a:solidFill>
                <a:effectLst/>
              </a:rPr>
              <a:t>PÉNZ7 </a:t>
            </a:r>
            <a:r>
              <a:rPr lang="en-US" sz="2600" b="1" dirty="0" err="1">
                <a:solidFill>
                  <a:srgbClr val="FFC000"/>
                </a:solidFill>
                <a:effectLst/>
              </a:rPr>
              <a:t>kibertanóra</a:t>
            </a:r>
            <a:r>
              <a:rPr lang="en-US" sz="2600" b="1" dirty="0">
                <a:solidFill>
                  <a:srgbClr val="FFC000"/>
                </a:solidFill>
                <a:effectLst/>
              </a:rPr>
              <a:t> </a:t>
            </a:r>
            <a:r>
              <a:rPr lang="en-US" sz="2200" b="1" dirty="0">
                <a:effectLst/>
              </a:rPr>
              <a:t>– </a:t>
            </a:r>
            <a:r>
              <a:rPr lang="en-US" sz="2200" b="1" dirty="0" err="1">
                <a:effectLst/>
              </a:rPr>
              <a:t>tartalom</a:t>
            </a:r>
            <a:r>
              <a:rPr lang="en-US" sz="2200" b="1" dirty="0">
                <a:effectLst/>
              </a:rPr>
              <a:t>, </a:t>
            </a:r>
            <a:r>
              <a:rPr lang="en-US" sz="2200" b="1" dirty="0" err="1">
                <a:effectLst/>
              </a:rPr>
              <a:t>lektorálás</a:t>
            </a:r>
            <a:endParaRPr lang="hu-HU" sz="2200" b="1" dirty="0">
              <a:effectLst/>
            </a:endParaRPr>
          </a:p>
          <a:p>
            <a:pPr lvl="1">
              <a:tabLst>
                <a:tab pos="914400" algn="l"/>
              </a:tabLst>
            </a:pPr>
            <a:endParaRPr lang="hu-HU" sz="2200" b="1" dirty="0"/>
          </a:p>
          <a:p>
            <a:pPr marL="457200" lvl="1" indent="0">
              <a:buNone/>
              <a:tabLst>
                <a:tab pos="914400" algn="l"/>
              </a:tabLst>
            </a:pPr>
            <a:r>
              <a:rPr lang="hu-HU" sz="2200" b="1" dirty="0">
                <a:effectLst/>
                <a:sym typeface="Wingdings" panose="05000000000000000000" pitchFamily="2" charset="2"/>
              </a:rPr>
              <a:t> 3-4. osztályos óraterv</a:t>
            </a:r>
          </a:p>
          <a:p>
            <a:pPr marL="457200" lvl="1" indent="0">
              <a:buNone/>
              <a:tabLst>
                <a:tab pos="914400" algn="l"/>
              </a:tabLst>
            </a:pPr>
            <a:r>
              <a:rPr lang="hu-HU" sz="2200" b="1" dirty="0">
                <a:sym typeface="Wingdings" panose="05000000000000000000" pitchFamily="2" charset="2"/>
              </a:rPr>
              <a:t> 5-6. </a:t>
            </a:r>
            <a:r>
              <a:rPr lang="hu-HU" sz="2200" b="1" dirty="0">
                <a:effectLst/>
                <a:sym typeface="Wingdings" panose="05000000000000000000" pitchFamily="2" charset="2"/>
              </a:rPr>
              <a:t>osztályos óraterv</a:t>
            </a:r>
          </a:p>
          <a:p>
            <a:pPr marL="457200" lvl="1" indent="0">
              <a:buNone/>
              <a:tabLst>
                <a:tab pos="914400" algn="l"/>
              </a:tabLst>
            </a:pPr>
            <a:r>
              <a:rPr lang="hu-HU" sz="2200" b="1" dirty="0">
                <a:effectLst/>
                <a:sym typeface="Wingdings" panose="05000000000000000000" pitchFamily="2" charset="2"/>
              </a:rPr>
              <a:t> 7-8. </a:t>
            </a:r>
            <a:r>
              <a:rPr lang="hu-HU" sz="2200" b="1" dirty="0">
                <a:sym typeface="Wingdings" panose="05000000000000000000" pitchFamily="2" charset="2"/>
              </a:rPr>
              <a:t>osztály + középiskola </a:t>
            </a:r>
            <a:r>
              <a:rPr lang="hu-HU" sz="2200" b="1" dirty="0">
                <a:solidFill>
                  <a:srgbClr val="FFC000"/>
                </a:solidFill>
                <a:sym typeface="Wingdings" panose="05000000000000000000" pitchFamily="2" charset="2"/>
              </a:rPr>
              <a:t>– FRISSÍTVE! </a:t>
            </a:r>
            <a:endParaRPr lang="en-US" sz="2200" b="1" dirty="0">
              <a:solidFill>
                <a:srgbClr val="FFC000"/>
              </a:solidFill>
              <a:effectLst/>
            </a:endParaRPr>
          </a:p>
          <a:p>
            <a:pPr marL="457200" lvl="1">
              <a:tabLst>
                <a:tab pos="914400" algn="l"/>
              </a:tabLst>
            </a:pPr>
            <a:endParaRPr lang="hu-HU" sz="2200" b="1" dirty="0">
              <a:effectLst/>
            </a:endParaRPr>
          </a:p>
          <a:p>
            <a:pPr marL="457200" lvl="1">
              <a:tabLst>
                <a:tab pos="914400" algn="l"/>
              </a:tabLst>
            </a:pPr>
            <a:endParaRPr lang="hu-HU" sz="2200" b="1" dirty="0"/>
          </a:p>
          <a:p>
            <a:pPr marL="457200" lvl="1">
              <a:tabLst>
                <a:tab pos="914400" algn="l"/>
              </a:tabLst>
            </a:pPr>
            <a:r>
              <a:rPr lang="hu-HU" sz="2200" b="1" dirty="0">
                <a:solidFill>
                  <a:schemeClr val="accent2"/>
                </a:solidFill>
                <a:effectLst/>
              </a:rPr>
              <a:t>Az Oktatási Hivatal több </a:t>
            </a:r>
            <a:r>
              <a:rPr lang="hu-HU" sz="2200" b="1" dirty="0">
                <a:solidFill>
                  <a:schemeClr val="accent2"/>
                </a:solidFill>
              </a:rPr>
              <a:t>szócikkeket </a:t>
            </a:r>
            <a:r>
              <a:rPr lang="hu-HU" sz="2200" b="1" dirty="0">
                <a:solidFill>
                  <a:schemeClr val="accent2"/>
                </a:solidFill>
                <a:effectLst/>
              </a:rPr>
              <a:t>beemel a nemzeti tananyagba a kiberpajzs.hu oldalról! </a:t>
            </a:r>
            <a:endParaRPr lang="en-US" sz="2200" b="1" dirty="0">
              <a:solidFill>
                <a:schemeClr val="accent2"/>
              </a:solidFill>
              <a:effectLst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900B1FD-E466-C746-E393-02DB768893C8}"/>
              </a:ext>
            </a:extLst>
          </p:cNvPr>
          <p:cNvSpPr txBox="1"/>
          <p:nvPr/>
        </p:nvSpPr>
        <p:spPr>
          <a:xfrm>
            <a:off x="5712737" y="4436198"/>
            <a:ext cx="492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Szakmai partner: Nemzeti </a:t>
            </a:r>
            <a:r>
              <a:rPr lang="hu-HU" dirty="0" err="1"/>
              <a:t>Kibervédelmi</a:t>
            </a:r>
            <a:r>
              <a:rPr lang="hu-HU" dirty="0"/>
              <a:t> Intézet</a:t>
            </a:r>
          </a:p>
        </p:txBody>
      </p:sp>
    </p:spTree>
    <p:extLst>
      <p:ext uri="{BB962C8B-B14F-4D97-AF65-F5344CB8AC3E}">
        <p14:creationId xmlns:p14="http://schemas.microsoft.com/office/powerpoint/2010/main" val="3654830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Főoldal - Magyar Bankszövetség">
            <a:extLst>
              <a:ext uri="{FF2B5EF4-FFF2-40B4-BE49-F238E27FC236}">
                <a16:creationId xmlns:a16="http://schemas.microsoft.com/office/drawing/2014/main" id="{B7873F00-F884-E4A4-21F6-809E9A403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2" y="1008574"/>
            <a:ext cx="4116701" cy="8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öldunió - Médiaunió">
            <a:extLst>
              <a:ext uri="{FF2B5EF4-FFF2-40B4-BE49-F238E27FC236}">
                <a16:creationId xmlns:a16="http://schemas.microsoft.com/office/drawing/2014/main" id="{ADCEAE9C-132D-D113-119F-0A070C63C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75686" y="1126199"/>
            <a:ext cx="3244943" cy="234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6D310C19-F418-63EF-4611-591C34CCC2E0}"/>
              </a:ext>
            </a:extLst>
          </p:cNvPr>
          <p:cNvSpPr/>
          <p:nvPr/>
        </p:nvSpPr>
        <p:spPr>
          <a:xfrm>
            <a:off x="4728347" y="-1"/>
            <a:ext cx="2981737" cy="25907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9EE41E24-9326-7563-2D3B-D91814B12C61}"/>
              </a:ext>
            </a:extLst>
          </p:cNvPr>
          <p:cNvSpPr/>
          <p:nvPr/>
        </p:nvSpPr>
        <p:spPr>
          <a:xfrm>
            <a:off x="0" y="2935808"/>
            <a:ext cx="2981737" cy="392219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0879958-BDEB-26F8-FD3B-8F69254D60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71" y="2381151"/>
            <a:ext cx="7565398" cy="425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1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tervezés látható&#10;&#10;Automatikusan generált leírás">
            <a:extLst>
              <a:ext uri="{FF2B5EF4-FFF2-40B4-BE49-F238E27FC236}">
                <a16:creationId xmlns:a16="http://schemas.microsoft.com/office/drawing/2014/main" id="{BB9277EC-AAEB-6DA0-AAB0-C081A08C0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58" y="0"/>
            <a:ext cx="10929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32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8F0AEBF-03A2-D718-C6CC-90349EB7D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91" y="-89768"/>
            <a:ext cx="11251446" cy="6947767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07D53CA9-DBB3-9989-223F-9AC37609436D}"/>
              </a:ext>
            </a:extLst>
          </p:cNvPr>
          <p:cNvSpPr/>
          <p:nvPr/>
        </p:nvSpPr>
        <p:spPr>
          <a:xfrm>
            <a:off x="7025269" y="1594624"/>
            <a:ext cx="4152846" cy="339368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/>
              <a:t>BUKTASD LE A CSALÓT! </a:t>
            </a:r>
          </a:p>
        </p:txBody>
      </p:sp>
    </p:spTree>
    <p:extLst>
      <p:ext uri="{BB962C8B-B14F-4D97-AF65-F5344CB8AC3E}">
        <p14:creationId xmlns:p14="http://schemas.microsoft.com/office/powerpoint/2010/main" val="40931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épület, kültéri, ég látható&#10;&#10;Automatikusan generált leírás">
            <a:extLst>
              <a:ext uri="{FF2B5EF4-FFF2-40B4-BE49-F238E27FC236}">
                <a16:creationId xmlns:a16="http://schemas.microsoft.com/office/drawing/2014/main" id="{41199B3F-A6EE-4D36-4688-C7D814FD34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42A000D-7372-24A7-0366-1C852CEBE3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BE6BF8A-3EB0-112A-F968-66D480D18B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Tartalom helye 4">
            <a:extLst>
              <a:ext uri="{FF2B5EF4-FFF2-40B4-BE49-F238E27FC236}">
                <a16:creationId xmlns:a16="http://schemas.microsoft.com/office/drawing/2014/main" id="{FA8EF290-7C00-B0DF-6963-42C96C7571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16" r="-2" b="6014"/>
          <a:stretch/>
        </p:blipFill>
        <p:spPr>
          <a:xfrm>
            <a:off x="-18032" y="2614215"/>
            <a:ext cx="6515086" cy="3839897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F79530A-0FA3-A9CB-8972-7D5CB56C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  <a:prstGeom prst="ellipse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330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Médiaunió </a:t>
            </a:r>
            <a:r>
              <a:rPr lang="en-US" sz="3300" kern="1200" dirty="0" err="1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kampány</a:t>
            </a:r>
            <a:r>
              <a:rPr lang="en-US" sz="330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 2.0</a:t>
            </a:r>
            <a:br>
              <a:rPr lang="en-US" sz="330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</a:br>
            <a:endParaRPr lang="en-US" sz="3300" kern="1200" dirty="0">
              <a:solidFill>
                <a:schemeClr val="accent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Kép 4" descr="A képen szöveg, Emberi arc, ruházat, személy látható&#10;&#10;Automatikusan generált leírás">
            <a:extLst>
              <a:ext uri="{FF2B5EF4-FFF2-40B4-BE49-F238E27FC236}">
                <a16:creationId xmlns:a16="http://schemas.microsoft.com/office/drawing/2014/main" id="{0CCAA8BC-6AE9-5314-A4E1-14493852DF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64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2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6321B11-A99B-6FE5-B128-AE9E365BD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6321" y="736601"/>
            <a:ext cx="9294352" cy="51815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CD8D244-37E5-4855-4F9A-44BF6514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0960" tIns="30480" rIns="60960" bIns="3048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</a:rPr>
              <a:t>Médiaunió </a:t>
            </a:r>
            <a:r>
              <a:rPr lang="en-US" sz="2600" dirty="0" err="1">
                <a:solidFill>
                  <a:srgbClr val="FFFFFF"/>
                </a:solidFill>
                <a:latin typeface="+mj-lt"/>
                <a:ea typeface="+mj-ea"/>
              </a:rPr>
              <a:t>kampány</a:t>
            </a: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</a:rPr>
              <a:t> 2.0</a:t>
            </a:r>
          </a:p>
        </p:txBody>
      </p:sp>
    </p:spTree>
    <p:extLst>
      <p:ext uri="{BB962C8B-B14F-4D97-AF65-F5344CB8AC3E}">
        <p14:creationId xmlns:p14="http://schemas.microsoft.com/office/powerpoint/2010/main" val="1375436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C3AEA48-6972-259C-48B6-0FCAFF1D2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484" y="736600"/>
            <a:ext cx="9561516" cy="552177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F79530A-0FA3-A9CB-8972-7D5CB56C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0960" tIns="30480" rIns="60960" bIns="3048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</a:rPr>
              <a:t>Médiaunió </a:t>
            </a:r>
            <a:r>
              <a:rPr lang="en-US" sz="2600" dirty="0" err="1">
                <a:solidFill>
                  <a:srgbClr val="FFFFFF"/>
                </a:solidFill>
                <a:latin typeface="+mj-lt"/>
                <a:ea typeface="+mj-ea"/>
              </a:rPr>
              <a:t>kampány</a:t>
            </a: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</a:rPr>
              <a:t> 2.0</a:t>
            </a:r>
          </a:p>
        </p:txBody>
      </p:sp>
    </p:spTree>
    <p:extLst>
      <p:ext uri="{BB962C8B-B14F-4D97-AF65-F5344CB8AC3E}">
        <p14:creationId xmlns:p14="http://schemas.microsoft.com/office/powerpoint/2010/main" val="1237713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8C0155D-1ED4-B92D-239E-523EDEEC60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1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6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id="{C165F53E-D750-A039-101F-0EC5F671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93" y="-850658"/>
            <a:ext cx="9744395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MédiaUnió</a:t>
            </a:r>
            <a:r>
              <a:rPr lang="en-US" sz="3800" kern="12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– MBSZ </a:t>
            </a:r>
            <a:r>
              <a:rPr lang="en-US" sz="3800" kern="1200" dirty="0" err="1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kampány</a:t>
            </a:r>
            <a:r>
              <a:rPr lang="en-US" sz="3800" kern="12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hu-HU" sz="3800" kern="12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FRISS ANYAGOK</a:t>
            </a:r>
            <a:endParaRPr lang="en-US" sz="3800" kern="12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3F23DC22-0D4B-3C91-D0F6-F2EE6BD17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293" y="1723644"/>
            <a:ext cx="5465063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tabLst>
                <a:tab pos="914400" algn="l"/>
              </a:tabLst>
            </a:pPr>
            <a:r>
              <a:rPr lang="en-US" sz="1500" b="1" dirty="0"/>
              <a:t>A Médiaunió </a:t>
            </a:r>
            <a:r>
              <a:rPr lang="en-US" sz="1500" b="1" dirty="0" err="1"/>
              <a:t>kampányhonlap</a:t>
            </a:r>
            <a:r>
              <a:rPr lang="en-US" sz="1500" b="1" dirty="0"/>
              <a:t> </a:t>
            </a:r>
            <a:r>
              <a:rPr lang="en-US" sz="1500" b="1" dirty="0" err="1"/>
              <a:t>megújult</a:t>
            </a:r>
            <a:r>
              <a:rPr lang="en-US" sz="1500" b="1" dirty="0"/>
              <a:t> </a:t>
            </a:r>
            <a:r>
              <a:rPr lang="en-US" sz="1500" b="1" dirty="0" err="1"/>
              <a:t>változat</a:t>
            </a:r>
            <a:r>
              <a:rPr lang="hu-HU" sz="1500" b="1" dirty="0"/>
              <a:t>a</a:t>
            </a:r>
            <a:r>
              <a:rPr lang="en-US" sz="1500" b="1" dirty="0"/>
              <a:t> - </a:t>
            </a:r>
            <a:r>
              <a:rPr lang="en-US" sz="1500" b="1" dirty="0" err="1"/>
              <a:t>KiberPajzsos</a:t>
            </a:r>
            <a:r>
              <a:rPr lang="en-US" sz="1500" b="1" dirty="0"/>
              <a:t> </a:t>
            </a:r>
            <a:r>
              <a:rPr lang="en-US" sz="1500" b="1" dirty="0" err="1"/>
              <a:t>átkötésekkel</a:t>
            </a:r>
            <a:endParaRPr lang="hu-HU" sz="1500" dirty="0"/>
          </a:p>
          <a:p>
            <a:pPr marL="0" indent="0" algn="ctr">
              <a:buNone/>
              <a:tabLst>
                <a:tab pos="914400" algn="l"/>
              </a:tabLst>
            </a:pPr>
            <a:r>
              <a:rPr lang="en-US" sz="1500" b="1" u="sng" dirty="0">
                <a:hlinkClick r:id="rId2"/>
              </a:rPr>
              <a:t>https://www.akulcstevagy.hu/</a:t>
            </a:r>
            <a:endParaRPr lang="en-US" sz="1500" b="1" dirty="0"/>
          </a:p>
          <a:p>
            <a:pPr marL="0" indent="0">
              <a:buNone/>
            </a:pPr>
            <a:r>
              <a:rPr lang="en-US" sz="1500" b="1" dirty="0"/>
              <a:t>A kiberpajzs.hu PARTNEREKNEK </a:t>
            </a:r>
            <a:r>
              <a:rPr lang="en-US" sz="1500" b="1" dirty="0" err="1"/>
              <a:t>letölthetőek</a:t>
            </a:r>
            <a:r>
              <a:rPr lang="en-US" sz="1500" b="1" dirty="0"/>
              <a:t> </a:t>
            </a:r>
            <a:r>
              <a:rPr lang="en-US" sz="1500" b="1" dirty="0" err="1"/>
              <a:t>lesznek</a:t>
            </a:r>
            <a:r>
              <a:rPr lang="en-US" sz="1500" b="1" dirty="0"/>
              <a:t>!</a:t>
            </a:r>
          </a:p>
          <a:p>
            <a:r>
              <a:rPr lang="en-US" sz="1500" b="1" dirty="0" err="1"/>
              <a:t>Új</a:t>
            </a:r>
            <a:r>
              <a:rPr lang="en-US" sz="1500" b="1" dirty="0"/>
              <a:t> tv- </a:t>
            </a:r>
            <a:r>
              <a:rPr lang="en-US" sz="1500" b="1" dirty="0" err="1"/>
              <a:t>és</a:t>
            </a:r>
            <a:r>
              <a:rPr lang="en-US" sz="1500" b="1" dirty="0"/>
              <a:t> </a:t>
            </a:r>
            <a:r>
              <a:rPr lang="en-US" sz="1500" b="1" dirty="0" err="1"/>
              <a:t>rádió-szpotj</a:t>
            </a:r>
            <a:r>
              <a:rPr lang="hu-HU" sz="1500" b="1" dirty="0" err="1"/>
              <a:t>aink</a:t>
            </a:r>
            <a:r>
              <a:rPr lang="en-US" sz="1500" b="1" dirty="0"/>
              <a:t>:</a:t>
            </a:r>
          </a:p>
          <a:p>
            <a:pPr marL="0" indent="0" algn="ctr">
              <a:buNone/>
            </a:pPr>
            <a:r>
              <a:rPr lang="en-US" sz="1500" b="1" u="sng" dirty="0">
                <a:effectLst/>
                <a:hlinkClick r:id="rId3"/>
              </a:rPr>
              <a:t>https://www.youtube.com/@mediaunio4387/videos</a:t>
            </a:r>
            <a:endParaRPr lang="en-US" sz="1500" dirty="0">
              <a:effectLst/>
            </a:endParaRPr>
          </a:p>
          <a:p>
            <a:pPr marL="457200" lvl="1">
              <a:tabLst>
                <a:tab pos="914400" algn="l"/>
              </a:tabLst>
            </a:pPr>
            <a:endParaRPr lang="en-US" sz="1500" b="1" dirty="0">
              <a:effectLst/>
            </a:endParaRPr>
          </a:p>
        </p:txBody>
      </p:sp>
      <p:pic>
        <p:nvPicPr>
          <p:cNvPr id="6" name="Kép 5" descr="A képen szöveg, ruházat, rajzfilm, személy látható&#10;&#10;Automatikusan generált leírás">
            <a:extLst>
              <a:ext uri="{FF2B5EF4-FFF2-40B4-BE49-F238E27FC236}">
                <a16:creationId xmlns:a16="http://schemas.microsoft.com/office/drawing/2014/main" id="{802AC1DE-5E8E-33BE-B15E-8AAAB922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291" y="1085602"/>
            <a:ext cx="5614416" cy="280720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A6BFF2C-52BC-28FE-9108-AECE5130F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" y="4368794"/>
            <a:ext cx="12192000" cy="225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07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D47946-BE1E-8F84-D667-F836EC12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5167632"/>
          </a:xfrm>
        </p:spPr>
        <p:txBody>
          <a:bodyPr>
            <a:normAutofit/>
          </a:bodyPr>
          <a:lstStyle/>
          <a:p>
            <a:br>
              <a:rPr lang="hu-HU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hu-HU" dirty="0">
                <a:solidFill>
                  <a:schemeClr val="accent4">
                    <a:lumMod val="75000"/>
                  </a:schemeClr>
                </a:solidFill>
              </a:rPr>
            </a:br>
            <a:endParaRPr lang="hu-H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B8581BDB-F815-4080-01EA-F9E31BA8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Médiaunió (TV-spot) _ Láttál már online csalót_ Mi igen… (1)">
            <a:hlinkClick r:id="" action="ppaction://media"/>
            <a:extLst>
              <a:ext uri="{FF2B5EF4-FFF2-40B4-BE49-F238E27FC236}">
                <a16:creationId xmlns:a16="http://schemas.microsoft.com/office/drawing/2014/main" id="{FFE42ED6-77EF-BAB5-71E3-9F03B4684D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532" y="886207"/>
            <a:ext cx="8132936" cy="457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CB63154B-778D-4A97-B328-36341A52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EC5D7039-6499-4D27-A45E-DF5E16A00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3942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3DE9A7F4-691A-447E-ACC3-DF3EABCD2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135146"/>
            <a:ext cx="2343647" cy="4520714"/>
          </a:xfrm>
          <a:custGeom>
            <a:avLst/>
            <a:gdLst>
              <a:gd name="connsiteX0" fmla="*/ 2343647 w 2343647"/>
              <a:gd name="connsiteY0" fmla="*/ 0 h 4520714"/>
              <a:gd name="connsiteX1" fmla="*/ 2343647 w 2343647"/>
              <a:gd name="connsiteY1" fmla="*/ 4520714 h 4520714"/>
              <a:gd name="connsiteX2" fmla="*/ 2340504 w 2343647"/>
              <a:gd name="connsiteY2" fmla="*/ 4458470 h 4520714"/>
              <a:gd name="connsiteX3" fmla="*/ 134816 w 2343647"/>
              <a:gd name="connsiteY3" fmla="*/ 2266740 h 4520714"/>
              <a:gd name="connsiteX4" fmla="*/ 0 w 2343647"/>
              <a:gd name="connsiteY4" fmla="*/ 2260357 h 4520714"/>
              <a:gd name="connsiteX5" fmla="*/ 134816 w 2343647"/>
              <a:gd name="connsiteY5" fmla="*/ 2253974 h 4520714"/>
              <a:gd name="connsiteX6" fmla="*/ 2340504 w 2343647"/>
              <a:gd name="connsiteY6" fmla="*/ 62243 h 452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3647" h="4520714">
                <a:moveTo>
                  <a:pt x="2343647" y="0"/>
                </a:moveTo>
                <a:lnTo>
                  <a:pt x="2343647" y="4520714"/>
                </a:lnTo>
                <a:lnTo>
                  <a:pt x="2340504" y="4458470"/>
                </a:lnTo>
                <a:cubicBezTo>
                  <a:pt x="2222700" y="3298480"/>
                  <a:pt x="1296917" y="2377350"/>
                  <a:pt x="134816" y="2266740"/>
                </a:cubicBezTo>
                <a:lnTo>
                  <a:pt x="0" y="2260357"/>
                </a:lnTo>
                <a:lnTo>
                  <a:pt x="134816" y="2253974"/>
                </a:lnTo>
                <a:cubicBezTo>
                  <a:pt x="1296917" y="2143364"/>
                  <a:pt x="2222700" y="1222233"/>
                  <a:pt x="2340504" y="622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17">
            <a:extLst>
              <a:ext uri="{FF2B5EF4-FFF2-40B4-BE49-F238E27FC236}">
                <a16:creationId xmlns:a16="http://schemas.microsoft.com/office/drawing/2014/main" id="{96C5CF39-BEA7-4686-ACC2-49AD79005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135146"/>
            <a:ext cx="2343647" cy="4520714"/>
          </a:xfrm>
          <a:custGeom>
            <a:avLst/>
            <a:gdLst>
              <a:gd name="connsiteX0" fmla="*/ 2343647 w 2343647"/>
              <a:gd name="connsiteY0" fmla="*/ 0 h 4520714"/>
              <a:gd name="connsiteX1" fmla="*/ 2343647 w 2343647"/>
              <a:gd name="connsiteY1" fmla="*/ 4520714 h 4520714"/>
              <a:gd name="connsiteX2" fmla="*/ 2340504 w 2343647"/>
              <a:gd name="connsiteY2" fmla="*/ 4458470 h 4520714"/>
              <a:gd name="connsiteX3" fmla="*/ 134816 w 2343647"/>
              <a:gd name="connsiteY3" fmla="*/ 2266740 h 4520714"/>
              <a:gd name="connsiteX4" fmla="*/ 0 w 2343647"/>
              <a:gd name="connsiteY4" fmla="*/ 2260357 h 4520714"/>
              <a:gd name="connsiteX5" fmla="*/ 134816 w 2343647"/>
              <a:gd name="connsiteY5" fmla="*/ 2253974 h 4520714"/>
              <a:gd name="connsiteX6" fmla="*/ 2340504 w 2343647"/>
              <a:gd name="connsiteY6" fmla="*/ 62243 h 4520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3647" h="4520714">
                <a:moveTo>
                  <a:pt x="2343647" y="0"/>
                </a:moveTo>
                <a:lnTo>
                  <a:pt x="2343647" y="4520714"/>
                </a:lnTo>
                <a:lnTo>
                  <a:pt x="2340504" y="4458470"/>
                </a:lnTo>
                <a:cubicBezTo>
                  <a:pt x="2222700" y="3298480"/>
                  <a:pt x="1296917" y="2377350"/>
                  <a:pt x="134816" y="2266740"/>
                </a:cubicBezTo>
                <a:lnTo>
                  <a:pt x="0" y="2260357"/>
                </a:lnTo>
                <a:lnTo>
                  <a:pt x="134816" y="2253974"/>
                </a:lnTo>
                <a:cubicBezTo>
                  <a:pt x="1296917" y="2143364"/>
                  <a:pt x="2222700" y="1222233"/>
                  <a:pt x="2340504" y="6224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6B44BFC-CB49-8E1A-CD35-BD4306A72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08884"/>
            <a:ext cx="10058399" cy="1262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effectLst/>
              </a:rPr>
              <a:t>European credit sector associations call for </a:t>
            </a:r>
            <a:r>
              <a:rPr lang="en-US" sz="2800" b="1" dirty="0">
                <a:solidFill>
                  <a:srgbClr val="FFFFFF"/>
                </a:solidFill>
                <a:effectLst/>
              </a:rPr>
              <a:t>boosting fraud prevention </a:t>
            </a:r>
            <a:r>
              <a:rPr lang="en-US" sz="2800" dirty="0">
                <a:solidFill>
                  <a:srgbClr val="FFFFFF"/>
                </a:solidFill>
                <a:effectLst/>
              </a:rPr>
              <a:t>efforts </a:t>
            </a:r>
            <a:br>
              <a:rPr lang="en-US" sz="2800" dirty="0">
                <a:solidFill>
                  <a:srgbClr val="FFFFFF"/>
                </a:solidFill>
                <a:effectLst/>
              </a:rPr>
            </a:br>
            <a:r>
              <a:rPr lang="en-US" sz="2800" dirty="0">
                <a:solidFill>
                  <a:srgbClr val="FFFFFF"/>
                </a:solidFill>
                <a:effectLst/>
              </a:rPr>
              <a:t>					</a:t>
            </a:r>
            <a:r>
              <a:rPr lang="en-US" sz="2800" dirty="0">
                <a:solidFill>
                  <a:schemeClr val="accent6"/>
                </a:solidFill>
                <a:effectLst/>
              </a:rPr>
              <a:t>- across the fraud chain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9524ED-C84E-ACEC-09C5-FD72388BFA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68455" y="2734946"/>
            <a:ext cx="6907794" cy="37112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accent5"/>
              </a:buClr>
              <a:buNone/>
            </a:pPr>
            <a:r>
              <a:rPr lang="en-US" sz="1100" b="1" dirty="0">
                <a:effectLst/>
              </a:rPr>
              <a:t>Brussels, 17 September 2024</a:t>
            </a:r>
            <a:r>
              <a:rPr lang="en-US" sz="1100" dirty="0">
                <a:effectLst/>
              </a:rPr>
              <a:t> </a:t>
            </a:r>
          </a:p>
          <a:p>
            <a:pPr marL="0" indent="0">
              <a:lnSpc>
                <a:spcPct val="110000"/>
              </a:lnSpc>
              <a:buClr>
                <a:schemeClr val="accent5"/>
              </a:buClr>
              <a:buNone/>
            </a:pPr>
            <a:r>
              <a:rPr lang="en-US" sz="1100" dirty="0">
                <a:effectLst/>
              </a:rPr>
              <a:t>The report is the outcome of a collaborative effort that brings together the perspectives and unique insights from a wide range of parties affected by fraud, including representatives from consumer and merchant </a:t>
            </a:r>
            <a:r>
              <a:rPr lang="en-US" sz="1100" dirty="0" err="1">
                <a:effectLst/>
              </a:rPr>
              <a:t>organisations</a:t>
            </a:r>
            <a:r>
              <a:rPr lang="en-US" sz="1100" dirty="0">
                <a:effectLst/>
              </a:rPr>
              <a:t>, bank and non-bank payment service providers, central banks, the European Banking Authority, the European Commission, the European Data Protection Board, and Europol.</a:t>
            </a:r>
          </a:p>
          <a:p>
            <a:pPr marL="0" indent="0">
              <a:lnSpc>
                <a:spcPct val="110000"/>
              </a:lnSpc>
              <a:spcAft>
                <a:spcPts val="800"/>
              </a:spcAft>
              <a:buClr>
                <a:schemeClr val="accent5"/>
              </a:buClr>
              <a:buNone/>
            </a:pPr>
            <a:r>
              <a:rPr lang="en-US" sz="1100" dirty="0">
                <a:effectLst/>
              </a:rPr>
              <a:t>The four “</a:t>
            </a:r>
            <a:r>
              <a:rPr lang="en-US" sz="1100" b="1" u="sng" dirty="0">
                <a:effectLst/>
              </a:rPr>
              <a:t>gamechangers</a:t>
            </a:r>
            <a:r>
              <a:rPr lang="en-US" sz="1100" dirty="0">
                <a:effectLst/>
              </a:rPr>
              <a:t>” identified for a more effective prevention and mitigation of fraud are:</a:t>
            </a:r>
          </a:p>
          <a:p>
            <a:pPr marL="0" indent="0">
              <a:lnSpc>
                <a:spcPct val="200000"/>
              </a:lnSpc>
              <a:spcAft>
                <a:spcPts val="800"/>
              </a:spcAft>
              <a:buClr>
                <a:schemeClr val="accent5"/>
              </a:buClr>
              <a:buNone/>
            </a:pPr>
            <a:br>
              <a:rPr lang="en-US" sz="1100" dirty="0">
                <a:effectLst/>
              </a:rPr>
            </a:br>
            <a:r>
              <a:rPr lang="en-US" sz="1200" b="1" dirty="0">
                <a:effectLst/>
              </a:rPr>
              <a:t>1) Effective cross-sectoral collaboration </a:t>
            </a:r>
            <a:r>
              <a:rPr lang="en-US" sz="1200" dirty="0">
                <a:effectLst/>
              </a:rPr>
              <a:t>beyond the payment industry and shared responsibilities;</a:t>
            </a:r>
            <a:br>
              <a:rPr lang="en-US" sz="1200" dirty="0">
                <a:effectLst/>
              </a:rPr>
            </a:br>
            <a:r>
              <a:rPr lang="en-US" sz="1200" b="1" dirty="0">
                <a:effectLst/>
              </a:rPr>
              <a:t>2) The sharing of fraud insights and data;</a:t>
            </a:r>
            <a:br>
              <a:rPr lang="en-US" sz="1200" b="1" dirty="0">
                <a:effectLst/>
              </a:rPr>
            </a:br>
            <a:r>
              <a:rPr lang="en-US" sz="1200" b="1" dirty="0">
                <a:effectLst/>
              </a:rPr>
              <a:t>3) A supervisory enforcement and cooperation at EU level </a:t>
            </a:r>
            <a:r>
              <a:rPr lang="en-US" sz="1200" dirty="0">
                <a:effectLst/>
              </a:rPr>
              <a:t>across sectors beyond the payment industry;</a:t>
            </a:r>
            <a:br>
              <a:rPr lang="en-US" sz="1200" dirty="0">
                <a:effectLst/>
              </a:rPr>
            </a:br>
            <a:r>
              <a:rPr lang="en-US" sz="1200" b="1" dirty="0">
                <a:effectLst/>
              </a:rPr>
              <a:t>4) </a:t>
            </a:r>
            <a:r>
              <a:rPr lang="en-US" sz="1200" dirty="0">
                <a:effectLst/>
              </a:rPr>
              <a:t>Ensuring that</a:t>
            </a:r>
            <a:r>
              <a:rPr lang="en-US" sz="1200" b="1" dirty="0">
                <a:effectLst/>
              </a:rPr>
              <a:t> product design </a:t>
            </a:r>
            <a:r>
              <a:rPr lang="en-US" sz="1200" b="1" dirty="0" err="1">
                <a:effectLst/>
              </a:rPr>
              <a:t>prioritises</a:t>
            </a:r>
            <a:r>
              <a:rPr lang="en-US" sz="1200" b="1" dirty="0">
                <a:effectLst/>
              </a:rPr>
              <a:t> consumer protection.</a:t>
            </a:r>
          </a:p>
          <a:p>
            <a:pPr>
              <a:lnSpc>
                <a:spcPct val="110000"/>
              </a:lnSpc>
              <a:buClr>
                <a:schemeClr val="accent5"/>
              </a:buClr>
            </a:pPr>
            <a:endParaRPr lang="en-US" sz="1100" dirty="0"/>
          </a:p>
        </p:txBody>
      </p:sp>
      <p:pic>
        <p:nvPicPr>
          <p:cNvPr id="5" name="Picture 2" descr="Cyber security data protection business technology privacy concept. Stock  Photo | Adobe Stock">
            <a:extLst>
              <a:ext uri="{FF2B5EF4-FFF2-40B4-BE49-F238E27FC236}">
                <a16:creationId xmlns:a16="http://schemas.microsoft.com/office/drawing/2014/main" id="{FA6CB0FE-6460-63C9-C830-1583A65C1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r="32368" b="-1"/>
          <a:stretch/>
        </p:blipFill>
        <p:spPr bwMode="auto">
          <a:xfrm>
            <a:off x="7924800" y="2128964"/>
            <a:ext cx="4279142" cy="4729034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A2164FE-6E7B-209D-8B4C-02C460565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2" y="6434524"/>
            <a:ext cx="6932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fld id="{08AB70BE-1769-45B8-85A6-0C837432C7E6}" type="slidenum">
              <a:rPr lang="en-US" sz="1900"/>
              <a:pPr algn="r"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604026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3163">
            <a:off x="-2858079" y="4430284"/>
            <a:ext cx="6057085" cy="3579187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8" y="0"/>
                </a:lnTo>
                <a:lnTo>
                  <a:pt x="9085628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3" name="Freeform 3"/>
          <p:cNvSpPr/>
          <p:nvPr/>
        </p:nvSpPr>
        <p:spPr>
          <a:xfrm>
            <a:off x="1511974" y="5608465"/>
            <a:ext cx="2879873" cy="284387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4" name="Freeform 4"/>
          <p:cNvSpPr/>
          <p:nvPr/>
        </p:nvSpPr>
        <p:spPr>
          <a:xfrm>
            <a:off x="4656064" y="5608465"/>
            <a:ext cx="2879873" cy="284387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10" y="0"/>
                </a:lnTo>
                <a:lnTo>
                  <a:pt x="4319810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5" name="Freeform 5"/>
          <p:cNvSpPr/>
          <p:nvPr/>
        </p:nvSpPr>
        <p:spPr>
          <a:xfrm>
            <a:off x="7802637" y="5608465"/>
            <a:ext cx="2879873" cy="284387"/>
          </a:xfrm>
          <a:custGeom>
            <a:avLst/>
            <a:gdLst/>
            <a:ahLst/>
            <a:cxnLst/>
            <a:rect l="l" t="t" r="r" b="b"/>
            <a:pathLst>
              <a:path w="4319810" h="426581">
                <a:moveTo>
                  <a:pt x="0" y="0"/>
                </a:moveTo>
                <a:lnTo>
                  <a:pt x="4319809" y="0"/>
                </a:lnTo>
                <a:lnTo>
                  <a:pt x="4319809" y="426581"/>
                </a:lnTo>
                <a:lnTo>
                  <a:pt x="0" y="4265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grpSp>
        <p:nvGrpSpPr>
          <p:cNvPr id="6" name="Group 6"/>
          <p:cNvGrpSpPr/>
          <p:nvPr/>
        </p:nvGrpSpPr>
        <p:grpSpPr>
          <a:xfrm>
            <a:off x="7191083" y="2529780"/>
            <a:ext cx="5000917" cy="1740340"/>
            <a:chOff x="0" y="0"/>
            <a:chExt cx="1975671" cy="6875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5671" cy="687542"/>
            </a:xfrm>
            <a:custGeom>
              <a:avLst/>
              <a:gdLst/>
              <a:ahLst/>
              <a:cxnLst/>
              <a:rect l="l" t="t" r="r" b="b"/>
              <a:pathLst>
                <a:path w="1975671" h="687542">
                  <a:moveTo>
                    <a:pt x="0" y="0"/>
                  </a:moveTo>
                  <a:lnTo>
                    <a:pt x="1975671" y="0"/>
                  </a:lnTo>
                  <a:lnTo>
                    <a:pt x="1975671" y="687542"/>
                  </a:lnTo>
                  <a:lnTo>
                    <a:pt x="0" y="687542"/>
                  </a:lnTo>
                  <a:close/>
                </a:path>
              </a:pathLst>
            </a:custGeom>
            <a:solidFill>
              <a:srgbClr val="CFF4FF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75671" cy="7256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37"/>
                </a:lnSpc>
              </a:pPr>
              <a:endParaRPr sz="1200"/>
            </a:p>
          </p:txBody>
        </p:sp>
      </p:grpSp>
      <p:sp>
        <p:nvSpPr>
          <p:cNvPr id="9" name="Freeform 9"/>
          <p:cNvSpPr/>
          <p:nvPr/>
        </p:nvSpPr>
        <p:spPr>
          <a:xfrm rot="1313163">
            <a:off x="9553878" y="-1103794"/>
            <a:ext cx="6057085" cy="3579187"/>
          </a:xfrm>
          <a:custGeom>
            <a:avLst/>
            <a:gdLst/>
            <a:ahLst/>
            <a:cxnLst/>
            <a:rect l="l" t="t" r="r" b="b"/>
            <a:pathLst>
              <a:path w="9085628" h="5368780">
                <a:moveTo>
                  <a:pt x="0" y="0"/>
                </a:moveTo>
                <a:lnTo>
                  <a:pt x="9085629" y="0"/>
                </a:lnTo>
                <a:lnTo>
                  <a:pt x="9085629" y="5368780"/>
                </a:lnTo>
                <a:lnTo>
                  <a:pt x="0" y="536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0" name="Freeform 10"/>
          <p:cNvSpPr/>
          <p:nvPr/>
        </p:nvSpPr>
        <p:spPr>
          <a:xfrm>
            <a:off x="676951" y="133145"/>
            <a:ext cx="3591535" cy="3602098"/>
          </a:xfrm>
          <a:custGeom>
            <a:avLst/>
            <a:gdLst/>
            <a:ahLst/>
            <a:cxnLst/>
            <a:rect l="l" t="t" r="r" b="b"/>
            <a:pathLst>
              <a:path w="5387302" h="5403147">
                <a:moveTo>
                  <a:pt x="0" y="0"/>
                </a:moveTo>
                <a:lnTo>
                  <a:pt x="5387302" y="0"/>
                </a:lnTo>
                <a:lnTo>
                  <a:pt x="5387302" y="5403147"/>
                </a:lnTo>
                <a:lnTo>
                  <a:pt x="0" y="540314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1" name="Freeform 11"/>
          <p:cNvSpPr/>
          <p:nvPr/>
        </p:nvSpPr>
        <p:spPr>
          <a:xfrm>
            <a:off x="120699" y="1863685"/>
            <a:ext cx="3591535" cy="3978936"/>
          </a:xfrm>
          <a:custGeom>
            <a:avLst/>
            <a:gdLst/>
            <a:ahLst/>
            <a:cxnLst/>
            <a:rect l="l" t="t" r="r" b="b"/>
            <a:pathLst>
              <a:path w="5387302" h="5968404">
                <a:moveTo>
                  <a:pt x="0" y="0"/>
                </a:moveTo>
                <a:lnTo>
                  <a:pt x="5387302" y="0"/>
                </a:lnTo>
                <a:lnTo>
                  <a:pt x="5387302" y="5968404"/>
                </a:lnTo>
                <a:lnTo>
                  <a:pt x="0" y="596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2" name="Freeform 12"/>
          <p:cNvSpPr/>
          <p:nvPr/>
        </p:nvSpPr>
        <p:spPr>
          <a:xfrm>
            <a:off x="1577724" y="2958431"/>
            <a:ext cx="3596877" cy="4177870"/>
          </a:xfrm>
          <a:custGeom>
            <a:avLst/>
            <a:gdLst/>
            <a:ahLst/>
            <a:cxnLst/>
            <a:rect l="l" t="t" r="r" b="b"/>
            <a:pathLst>
              <a:path w="5395315" h="6266805">
                <a:moveTo>
                  <a:pt x="0" y="0"/>
                </a:moveTo>
                <a:lnTo>
                  <a:pt x="5395315" y="0"/>
                </a:lnTo>
                <a:lnTo>
                  <a:pt x="5395315" y="6266806"/>
                </a:lnTo>
                <a:lnTo>
                  <a:pt x="0" y="626680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3" name="Freeform 13"/>
          <p:cNvSpPr/>
          <p:nvPr/>
        </p:nvSpPr>
        <p:spPr>
          <a:xfrm>
            <a:off x="4423974" y="269848"/>
            <a:ext cx="3594206" cy="4256708"/>
          </a:xfrm>
          <a:custGeom>
            <a:avLst/>
            <a:gdLst/>
            <a:ahLst/>
            <a:cxnLst/>
            <a:rect l="l" t="t" r="r" b="b"/>
            <a:pathLst>
              <a:path w="5391309" h="6385062">
                <a:moveTo>
                  <a:pt x="0" y="0"/>
                </a:moveTo>
                <a:lnTo>
                  <a:pt x="5391308" y="0"/>
                </a:lnTo>
                <a:lnTo>
                  <a:pt x="5391308" y="6385062"/>
                </a:lnTo>
                <a:lnTo>
                  <a:pt x="0" y="638506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4" name="Freeform 14"/>
          <p:cNvSpPr/>
          <p:nvPr/>
        </p:nvSpPr>
        <p:spPr>
          <a:xfrm>
            <a:off x="3576967" y="3889579"/>
            <a:ext cx="3594206" cy="3329537"/>
          </a:xfrm>
          <a:custGeom>
            <a:avLst/>
            <a:gdLst/>
            <a:ahLst/>
            <a:cxnLst/>
            <a:rect l="l" t="t" r="r" b="b"/>
            <a:pathLst>
              <a:path w="5391309" h="4994305">
                <a:moveTo>
                  <a:pt x="0" y="0"/>
                </a:moveTo>
                <a:lnTo>
                  <a:pt x="5391309" y="0"/>
                </a:lnTo>
                <a:lnTo>
                  <a:pt x="5391309" y="4994305"/>
                </a:lnTo>
                <a:lnTo>
                  <a:pt x="0" y="499430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5" name="Freeform 15"/>
          <p:cNvSpPr/>
          <p:nvPr/>
        </p:nvSpPr>
        <p:spPr>
          <a:xfrm>
            <a:off x="6999549" y="3490042"/>
            <a:ext cx="3594206" cy="2966143"/>
          </a:xfrm>
          <a:custGeom>
            <a:avLst/>
            <a:gdLst/>
            <a:ahLst/>
            <a:cxnLst/>
            <a:rect l="l" t="t" r="r" b="b"/>
            <a:pathLst>
              <a:path w="5391309" h="4449215">
                <a:moveTo>
                  <a:pt x="0" y="0"/>
                </a:moveTo>
                <a:lnTo>
                  <a:pt x="5391309" y="0"/>
                </a:lnTo>
                <a:lnTo>
                  <a:pt x="5391309" y="4449215"/>
                </a:lnTo>
                <a:lnTo>
                  <a:pt x="0" y="44492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6" name="Freeform 16"/>
          <p:cNvSpPr/>
          <p:nvPr/>
        </p:nvSpPr>
        <p:spPr>
          <a:xfrm>
            <a:off x="8387389" y="942074"/>
            <a:ext cx="3594206" cy="3175412"/>
          </a:xfrm>
          <a:custGeom>
            <a:avLst/>
            <a:gdLst/>
            <a:ahLst/>
            <a:cxnLst/>
            <a:rect l="l" t="t" r="r" b="b"/>
            <a:pathLst>
              <a:path w="5391309" h="4763118">
                <a:moveTo>
                  <a:pt x="0" y="0"/>
                </a:moveTo>
                <a:lnTo>
                  <a:pt x="5391309" y="0"/>
                </a:lnTo>
                <a:lnTo>
                  <a:pt x="5391309" y="4763118"/>
                </a:lnTo>
                <a:lnTo>
                  <a:pt x="0" y="4763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575632CE-5817-260C-620F-4459D8237A9E}"/>
              </a:ext>
            </a:extLst>
          </p:cNvPr>
          <p:cNvSpPr txBox="1"/>
          <p:nvPr/>
        </p:nvSpPr>
        <p:spPr>
          <a:xfrm>
            <a:off x="6531807" y="141806"/>
            <a:ext cx="679633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9"/>
              </a:lnSpc>
              <a:spcBef>
                <a:spcPct val="0"/>
              </a:spcBef>
            </a:pPr>
            <a:r>
              <a:rPr lang="en-US" sz="4458" b="1" dirty="0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KIBERKEDD</a:t>
            </a:r>
          </a:p>
        </p:txBody>
      </p:sp>
    </p:spTree>
    <p:extLst>
      <p:ext uri="{BB962C8B-B14F-4D97-AF65-F5344CB8AC3E}">
        <p14:creationId xmlns:p14="http://schemas.microsoft.com/office/powerpoint/2010/main" val="4073887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77" y="0"/>
            <a:ext cx="6438900" cy="6858000"/>
            <a:chOff x="0" y="0"/>
            <a:chExt cx="254376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3763" cy="2709333"/>
            </a:xfrm>
            <a:custGeom>
              <a:avLst/>
              <a:gdLst/>
              <a:ahLst/>
              <a:cxnLst/>
              <a:rect l="l" t="t" r="r" b="b"/>
              <a:pathLst>
                <a:path w="2543763" h="2709333">
                  <a:moveTo>
                    <a:pt x="0" y="0"/>
                  </a:moveTo>
                  <a:lnTo>
                    <a:pt x="2543763" y="0"/>
                  </a:lnTo>
                  <a:lnTo>
                    <a:pt x="25437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43763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37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>
            <a:off x="3719573" y="2846891"/>
            <a:ext cx="5823615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sz="1200"/>
          </a:p>
        </p:txBody>
      </p:sp>
      <p:sp>
        <p:nvSpPr>
          <p:cNvPr id="6" name="AutoShape 6"/>
          <p:cNvSpPr/>
          <p:nvPr/>
        </p:nvSpPr>
        <p:spPr>
          <a:xfrm>
            <a:off x="3347434" y="6086963"/>
            <a:ext cx="5823615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hu-HU" sz="1200"/>
          </a:p>
        </p:txBody>
      </p:sp>
      <p:sp>
        <p:nvSpPr>
          <p:cNvPr id="10" name="Freeform 10"/>
          <p:cNvSpPr/>
          <p:nvPr/>
        </p:nvSpPr>
        <p:spPr>
          <a:xfrm>
            <a:off x="3563677" y="420237"/>
            <a:ext cx="3762751" cy="3453786"/>
          </a:xfrm>
          <a:custGeom>
            <a:avLst/>
            <a:gdLst/>
            <a:ahLst/>
            <a:cxnLst/>
            <a:rect l="l" t="t" r="r" b="b"/>
            <a:pathLst>
              <a:path w="5644126" h="5180679">
                <a:moveTo>
                  <a:pt x="0" y="0"/>
                </a:moveTo>
                <a:lnTo>
                  <a:pt x="5644126" y="0"/>
                </a:lnTo>
                <a:lnTo>
                  <a:pt x="5644126" y="5180679"/>
                </a:lnTo>
                <a:lnTo>
                  <a:pt x="0" y="518067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1" name="Freeform 11"/>
          <p:cNvSpPr/>
          <p:nvPr/>
        </p:nvSpPr>
        <p:spPr>
          <a:xfrm>
            <a:off x="7456358" y="194943"/>
            <a:ext cx="3762751" cy="4196070"/>
          </a:xfrm>
          <a:custGeom>
            <a:avLst/>
            <a:gdLst/>
            <a:ahLst/>
            <a:cxnLst/>
            <a:rect l="l" t="t" r="r" b="b"/>
            <a:pathLst>
              <a:path w="5644126" h="6294105">
                <a:moveTo>
                  <a:pt x="0" y="0"/>
                </a:moveTo>
                <a:lnTo>
                  <a:pt x="5644126" y="0"/>
                </a:lnTo>
                <a:lnTo>
                  <a:pt x="5644126" y="6294105"/>
                </a:lnTo>
                <a:lnTo>
                  <a:pt x="0" y="62941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3" name="Freeform 13"/>
          <p:cNvSpPr/>
          <p:nvPr/>
        </p:nvSpPr>
        <p:spPr>
          <a:xfrm>
            <a:off x="6668343" y="3175000"/>
            <a:ext cx="3762751" cy="4985782"/>
          </a:xfrm>
          <a:custGeom>
            <a:avLst/>
            <a:gdLst/>
            <a:ahLst/>
            <a:cxnLst/>
            <a:rect l="l" t="t" r="r" b="b"/>
            <a:pathLst>
              <a:path w="5644126" h="7478673">
                <a:moveTo>
                  <a:pt x="0" y="0"/>
                </a:moveTo>
                <a:lnTo>
                  <a:pt x="5644126" y="0"/>
                </a:lnTo>
                <a:lnTo>
                  <a:pt x="5644126" y="7478673"/>
                </a:lnTo>
                <a:lnTo>
                  <a:pt x="0" y="747867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4" name="Freeform 14"/>
          <p:cNvSpPr/>
          <p:nvPr/>
        </p:nvSpPr>
        <p:spPr>
          <a:xfrm>
            <a:off x="327833" y="1485631"/>
            <a:ext cx="3762751" cy="2826219"/>
          </a:xfrm>
          <a:custGeom>
            <a:avLst/>
            <a:gdLst/>
            <a:ahLst/>
            <a:cxnLst/>
            <a:rect l="l" t="t" r="r" b="b"/>
            <a:pathLst>
              <a:path w="5644126" h="4239329">
                <a:moveTo>
                  <a:pt x="0" y="0"/>
                </a:moveTo>
                <a:lnTo>
                  <a:pt x="5644126" y="0"/>
                </a:lnTo>
                <a:lnTo>
                  <a:pt x="5644126" y="4239328"/>
                </a:lnTo>
                <a:lnTo>
                  <a:pt x="0" y="423932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5" name="TextBox 15"/>
          <p:cNvSpPr txBox="1"/>
          <p:nvPr/>
        </p:nvSpPr>
        <p:spPr>
          <a:xfrm>
            <a:off x="-1562708" y="125633"/>
            <a:ext cx="679633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9"/>
              </a:lnSpc>
              <a:spcBef>
                <a:spcPct val="0"/>
              </a:spcBef>
            </a:pPr>
            <a:r>
              <a:rPr lang="en-US" sz="4458" b="1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KIBERKEDD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1769" y="762583"/>
            <a:ext cx="2455664" cy="54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7"/>
              </a:lnSpc>
              <a:spcBef>
                <a:spcPct val="0"/>
              </a:spcBef>
            </a:pPr>
            <a:r>
              <a:rPr lang="en-US" sz="1563">
                <a:solidFill>
                  <a:srgbClr val="26204E"/>
                </a:solidFill>
                <a:latin typeface="Montserrat"/>
                <a:ea typeface="Montserrat"/>
                <a:cs typeface="Montserrat"/>
                <a:sym typeface="Montserrat"/>
              </a:rPr>
              <a:t>Közösségi média-körkép</a:t>
            </a:r>
          </a:p>
        </p:txBody>
      </p:sp>
      <p:sp>
        <p:nvSpPr>
          <p:cNvPr id="12" name="Freeform 12"/>
          <p:cNvSpPr/>
          <p:nvPr/>
        </p:nvSpPr>
        <p:spPr>
          <a:xfrm>
            <a:off x="2425451" y="3676968"/>
            <a:ext cx="3762751" cy="3554622"/>
          </a:xfrm>
          <a:custGeom>
            <a:avLst/>
            <a:gdLst/>
            <a:ahLst/>
            <a:cxnLst/>
            <a:rect l="l" t="t" r="r" b="b"/>
            <a:pathLst>
              <a:path w="5644126" h="5331933">
                <a:moveTo>
                  <a:pt x="0" y="0"/>
                </a:moveTo>
                <a:lnTo>
                  <a:pt x="5644126" y="0"/>
                </a:lnTo>
                <a:lnTo>
                  <a:pt x="5644126" y="5331932"/>
                </a:lnTo>
                <a:lnTo>
                  <a:pt x="0" y="53319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593407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47F7DD99-F44B-CF48-6705-5D7DC9607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7879" y="3952124"/>
            <a:ext cx="3727673" cy="2797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k</a:t>
            </a:r>
            <a:r>
              <a:rPr lang="en-US" b="1" dirty="0">
                <a:effectLst/>
              </a:rPr>
              <a:t>iberpajzs.hu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1B28E-93C4-B4AD-AA59-DA9D2C740CED}"/>
              </a:ext>
            </a:extLst>
          </p:cNvPr>
          <p:cNvSpPr txBox="1">
            <a:spLocks/>
          </p:cNvSpPr>
          <p:nvPr/>
        </p:nvSpPr>
        <p:spPr>
          <a:xfrm>
            <a:off x="420025" y="1151550"/>
            <a:ext cx="983727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200" kern="1200" cap="all" spc="80" baseline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Times New Roman" panose="02020603050405020304" pitchFamily="18" charset="0"/>
              </a:rPr>
              <a:t>AJÁNLÁS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Times New Roman" panose="02020603050405020304" pitchFamily="18" charset="0"/>
              </a:rPr>
              <a:t>AZ ONLINE PÉNZÜGYI VISSZAÉLÉSEK ÁLDOZATAIVAL TÖRTÉNŐ KOMMUNIKÁCIÓ ELŐSEGÍTÉSÉRE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endParaRPr lang="hu-HU" b="1" cap="none" spc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IM-ÁSK,  MBSZ, MNB, ORFK</a:t>
            </a:r>
            <a:endParaRPr kumimoji="0" lang="hu-HU" sz="2800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F2E362A-0BC5-C6FA-986A-B57B4BA9A9CE}"/>
              </a:ext>
            </a:extLst>
          </p:cNvPr>
          <p:cNvSpPr txBox="1"/>
          <p:nvPr/>
        </p:nvSpPr>
        <p:spPr>
          <a:xfrm>
            <a:off x="420025" y="3424760"/>
            <a:ext cx="61049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98525" algn="l"/>
              </a:tabLst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cs typeface="Times New Roman" panose="02020603050405020304" pitchFamily="18" charset="0"/>
              </a:rPr>
              <a:t>Az anyag összefoglalja a banki ügyfelek által észlelt online pénzügyi visszaélések bejelentésének folyamatát, valamint az ügyfélszolgálati kommunikáció javasolt alapelveit a banki munkatársak számára annak érdekében, hogy elkerüljék azon másodlagos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cs typeface="Times New Roman" panose="02020603050405020304" pitchFamily="18" charset="0"/>
              </a:rPr>
              <a:t>viktimizációs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cs typeface="Times New Roman" panose="02020603050405020304" pitchFamily="18" charset="0"/>
              </a:rPr>
              <a:t> helyzeteket, melyek a sértetteket/ügyfeleket áldozathibáztató helyzetbe hozzák.  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94CB03F1-4D06-195A-1CDD-1D5FD13A7F65}"/>
              </a:ext>
            </a:extLst>
          </p:cNvPr>
          <p:cNvGrpSpPr/>
          <p:nvPr/>
        </p:nvGrpSpPr>
        <p:grpSpPr>
          <a:xfrm>
            <a:off x="9496801" y="2569278"/>
            <a:ext cx="2592192" cy="2348410"/>
            <a:chOff x="2103880" y="3514116"/>
            <a:chExt cx="2592192" cy="1531097"/>
          </a:xfrm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EBF6ACA0-CD3D-7DC8-688D-9008F15239C6}"/>
                </a:ext>
              </a:extLst>
            </p:cNvPr>
            <p:cNvSpPr/>
            <p:nvPr/>
          </p:nvSpPr>
          <p:spPr>
            <a:xfrm>
              <a:off x="2103880" y="3514116"/>
              <a:ext cx="2592192" cy="1531097"/>
            </a:xfrm>
            <a:prstGeom prst="rect">
              <a:avLst/>
            </a:prstGeom>
            <a:solidFill>
              <a:srgbClr val="1C1E4D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1A387ACB-CE69-D725-94CA-120562501AEE}"/>
                </a:ext>
              </a:extLst>
            </p:cNvPr>
            <p:cNvSpPr txBox="1"/>
            <p:nvPr/>
          </p:nvSpPr>
          <p:spPr>
            <a:xfrm>
              <a:off x="2103880" y="3514116"/>
              <a:ext cx="2592192" cy="15310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Banki oktatóanyag </a:t>
              </a:r>
              <a:r>
                <a:rPr kumimoji="0" lang="hu-HU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– áldozatsegítő magatartás felépítése</a:t>
              </a:r>
            </a:p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sz="2400" kern="0" dirty="0">
                  <a:solidFill>
                    <a:prstClr val="white"/>
                  </a:solidFill>
                  <a:latin typeface="Calibri"/>
                </a:rPr>
                <a:t>PSZICHOLÓGIAI TÉNYEZŐK</a:t>
              </a:r>
              <a:endPara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églalap 6" descr="Diákok a könyvtárban">
            <a:extLst>
              <a:ext uri="{FF2B5EF4-FFF2-40B4-BE49-F238E27FC236}">
                <a16:creationId xmlns:a16="http://schemas.microsoft.com/office/drawing/2014/main" id="{7CCA94FD-8C3B-043A-53F4-C5FE4C3F0AB2}"/>
              </a:ext>
            </a:extLst>
          </p:cNvPr>
          <p:cNvSpPr/>
          <p:nvPr/>
        </p:nvSpPr>
        <p:spPr>
          <a:xfrm>
            <a:off x="7281746" y="2569278"/>
            <a:ext cx="2244004" cy="23484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885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3DE5E665-BE57-3845-85CC-D379DD960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604" y="708665"/>
            <a:ext cx="3376916" cy="224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940748" y="0"/>
            <a:ext cx="10034243" cy="685800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-1074576" y="5669653"/>
            <a:ext cx="4301899" cy="373091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8" name="Freeform 8"/>
          <p:cNvSpPr/>
          <p:nvPr/>
        </p:nvSpPr>
        <p:spPr>
          <a:xfrm>
            <a:off x="3813991" y="1152456"/>
            <a:ext cx="3602613" cy="2104955"/>
          </a:xfrm>
          <a:custGeom>
            <a:avLst/>
            <a:gdLst/>
            <a:ahLst/>
            <a:cxnLst/>
            <a:rect l="l" t="t" r="r" b="b"/>
            <a:pathLst>
              <a:path w="5403919" h="3157433">
                <a:moveTo>
                  <a:pt x="0" y="0"/>
                </a:moveTo>
                <a:lnTo>
                  <a:pt x="5403919" y="0"/>
                </a:lnTo>
                <a:lnTo>
                  <a:pt x="5403919" y="3157432"/>
                </a:lnTo>
                <a:lnTo>
                  <a:pt x="0" y="315743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0" name="Freeform 10"/>
          <p:cNvSpPr/>
          <p:nvPr/>
        </p:nvSpPr>
        <p:spPr>
          <a:xfrm>
            <a:off x="7104802" y="3086096"/>
            <a:ext cx="4719556" cy="3147382"/>
          </a:xfrm>
          <a:custGeom>
            <a:avLst/>
            <a:gdLst/>
            <a:ahLst/>
            <a:cxnLst/>
            <a:rect l="l" t="t" r="r" b="b"/>
            <a:pathLst>
              <a:path w="7079334" h="4721073">
                <a:moveTo>
                  <a:pt x="0" y="0"/>
                </a:moveTo>
                <a:lnTo>
                  <a:pt x="7079334" y="0"/>
                </a:lnTo>
                <a:lnTo>
                  <a:pt x="7079334" y="4721074"/>
                </a:lnTo>
                <a:lnTo>
                  <a:pt x="0" y="472107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1" name="TextBox 11"/>
          <p:cNvSpPr txBox="1"/>
          <p:nvPr/>
        </p:nvSpPr>
        <p:spPr>
          <a:xfrm>
            <a:off x="-63269" y="5883716"/>
            <a:ext cx="2669148" cy="81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7"/>
              </a:lnSpc>
            </a:pPr>
            <a:r>
              <a:rPr lang="en-US" sz="1193" spc="117" dirty="0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lang="en-US" sz="1193" spc="117" dirty="0" err="1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KiberPajzs</a:t>
            </a:r>
            <a:r>
              <a:rPr lang="en-US" sz="1193" spc="117" dirty="0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93" spc="117" dirty="0" err="1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partnerek</a:t>
            </a:r>
            <a:r>
              <a:rPr lang="en-US" sz="1193" spc="117" dirty="0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ctr">
              <a:lnSpc>
                <a:spcPts val="1647"/>
              </a:lnSpc>
            </a:pPr>
            <a:r>
              <a:rPr lang="en-US" sz="1193" spc="117" dirty="0" err="1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különböző</a:t>
            </a:r>
            <a:r>
              <a:rPr lang="en-US" sz="1193" spc="117" dirty="0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193" spc="117" dirty="0" err="1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rendezvényeken</a:t>
            </a:r>
            <a:r>
              <a:rPr lang="en-US" sz="1193" spc="117" dirty="0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ctr">
              <a:lnSpc>
                <a:spcPts val="1647"/>
              </a:lnSpc>
            </a:pPr>
            <a:r>
              <a:rPr lang="en-US" sz="1193" spc="117" dirty="0" err="1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népszerűsítették</a:t>
            </a:r>
            <a:r>
              <a:rPr lang="en-US" sz="1193" spc="117" dirty="0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ctr">
              <a:lnSpc>
                <a:spcPts val="1647"/>
              </a:lnSpc>
            </a:pPr>
            <a:r>
              <a:rPr lang="en-US" sz="1193" spc="117" dirty="0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lang="en-US" sz="1193" spc="117" dirty="0" err="1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projektet</a:t>
            </a:r>
            <a:r>
              <a:rPr lang="en-US" sz="1193" spc="117" dirty="0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pic>
        <p:nvPicPr>
          <p:cNvPr id="7170" name="Picture 2" descr="VINÁR - HÍREK">
            <a:extLst>
              <a:ext uri="{FF2B5EF4-FFF2-40B4-BE49-F238E27FC236}">
                <a16:creationId xmlns:a16="http://schemas.microsoft.com/office/drawing/2014/main" id="{C32C5F20-57C2-6981-76D4-D92F7F018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049" y="3261889"/>
            <a:ext cx="2386386" cy="333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-223430" y="398570"/>
            <a:ext cx="9688010" cy="1337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56"/>
              </a:lnSpc>
              <a:spcBef>
                <a:spcPct val="0"/>
              </a:spcBef>
            </a:pPr>
            <a:r>
              <a:rPr lang="en-US" sz="4380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FESZTIVÁLOK, </a:t>
            </a:r>
            <a:r>
              <a:rPr lang="hu-HU" sz="4380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KONFERENCIÁK, </a:t>
            </a:r>
          </a:p>
          <a:p>
            <a:pPr>
              <a:lnSpc>
                <a:spcPts val="5256"/>
              </a:lnSpc>
              <a:spcBef>
                <a:spcPct val="0"/>
              </a:spcBef>
            </a:pPr>
            <a:r>
              <a:rPr lang="hu-HU" sz="4380" dirty="0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FÓRUMOK</a:t>
            </a:r>
            <a:endParaRPr lang="en-US" sz="4380" dirty="0">
              <a:solidFill>
                <a:srgbClr val="FFFFFF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1CC34828-6F44-3829-FE51-6AB69906F04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401" y="2912642"/>
            <a:ext cx="4325031" cy="2888403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09957" y="1739893"/>
            <a:ext cx="1990615" cy="1910016"/>
          </a:xfrm>
          <a:custGeom>
            <a:avLst/>
            <a:gdLst/>
            <a:ahLst/>
            <a:cxnLst/>
            <a:rect l="l" t="t" r="r" b="b"/>
            <a:pathLst>
              <a:path w="3157433" h="3157433">
                <a:moveTo>
                  <a:pt x="0" y="0"/>
                </a:moveTo>
                <a:lnTo>
                  <a:pt x="3157432" y="0"/>
                </a:lnTo>
                <a:lnTo>
                  <a:pt x="3157432" y="3157432"/>
                </a:lnTo>
                <a:lnTo>
                  <a:pt x="0" y="3157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7" name="Freeform 7"/>
          <p:cNvSpPr/>
          <p:nvPr/>
        </p:nvSpPr>
        <p:spPr>
          <a:xfrm rot="-10800000">
            <a:off x="8911600" y="-1865460"/>
            <a:ext cx="4301899" cy="373091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1416809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AD06F8-7D9B-3CA2-EF6B-C19B7D34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5270932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  <a:br>
              <a:rPr lang="hu-HU" dirty="0"/>
            </a:br>
            <a:br>
              <a:rPr lang="hu-HU" dirty="0"/>
            </a:br>
            <a:r>
              <a:rPr lang="hu-HU" sz="2000" dirty="0">
                <a:solidFill>
                  <a:srgbClr val="002060"/>
                </a:solidFill>
              </a:rPr>
              <a:t>www.kiberpajzs.hu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85FB820F-ECCF-3D61-F3C2-A6DF873C6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z="1400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1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0245A8-34A3-8EE9-9C84-8E145495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94" y="143571"/>
            <a:ext cx="10202248" cy="921557"/>
          </a:xfrm>
        </p:spPr>
        <p:txBody>
          <a:bodyPr/>
          <a:lstStyle/>
          <a:p>
            <a:r>
              <a:rPr lang="hu-HU" sz="4000" dirty="0" err="1">
                <a:solidFill>
                  <a:srgbClr val="002060"/>
                </a:solidFill>
              </a:rPr>
              <a:t>KiberPajzs</a:t>
            </a:r>
            <a:r>
              <a:rPr lang="hu-HU" sz="4000" dirty="0"/>
              <a:t> ÖSSZEFOGÁS</a:t>
            </a:r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3233B607-B17F-B94F-78CE-F0522462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z="1200" smtClean="0"/>
              <a:pPr/>
              <a:t>3</a:t>
            </a:fld>
            <a:endParaRPr lang="en-US" sz="18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BA6BAB9-DF8C-A933-3C32-70E9B9B92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6" y="1308520"/>
            <a:ext cx="2757770" cy="60031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0D878D0-E19E-6EE6-E085-4855FF5ADB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17723" r="8385" b="15320"/>
          <a:stretch/>
        </p:blipFill>
        <p:spPr>
          <a:xfrm>
            <a:off x="616193" y="2186172"/>
            <a:ext cx="2757770" cy="1122521"/>
          </a:xfrm>
          <a:prstGeom prst="round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ECC66F9-C7E8-E08D-7518-1120944D3C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25925" r="12500" b="23341"/>
          <a:stretch/>
        </p:blipFill>
        <p:spPr>
          <a:xfrm>
            <a:off x="636715" y="3710070"/>
            <a:ext cx="2901774" cy="74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658D9-EE74-BD5F-CE13-0508D3121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r="26923"/>
          <a:stretch/>
        </p:blipFill>
        <p:spPr bwMode="auto">
          <a:xfrm>
            <a:off x="1157579" y="4771264"/>
            <a:ext cx="1674997" cy="14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329E597-C809-4AD9-EE9C-960596FC5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98" y="1284528"/>
            <a:ext cx="1721185" cy="114116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A729C7F-7B40-ED42-D804-186AC5D07C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56" y="2747432"/>
            <a:ext cx="1444424" cy="144442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E129EE5-3E8B-2DB8-9846-7B5A25C90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99" y="4771264"/>
            <a:ext cx="1230738" cy="120519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736CCB9-03C3-B69A-8D2D-7813E90FD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6" r="29936"/>
          <a:stretch/>
        </p:blipFill>
        <p:spPr bwMode="auto">
          <a:xfrm>
            <a:off x="7125173" y="1243972"/>
            <a:ext cx="1254133" cy="120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BCEB515-6325-5F62-5EEE-0A21FE9CC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53" y="2896182"/>
            <a:ext cx="1147336" cy="1496914"/>
          </a:xfrm>
          <a:prstGeom prst="rect">
            <a:avLst/>
          </a:prstGeom>
        </p:spPr>
      </p:pic>
      <p:pic>
        <p:nvPicPr>
          <p:cNvPr id="13" name="Picture 32" descr="Well">
            <a:extLst>
              <a:ext uri="{FF2B5EF4-FFF2-40B4-BE49-F238E27FC236}">
                <a16:creationId xmlns:a16="http://schemas.microsoft.com/office/drawing/2014/main" id="{5AB124F8-4206-993D-8E56-BE29034FE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38" y="4926708"/>
            <a:ext cx="1832855" cy="68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AC5899F5-BC7A-2A1F-96AB-9E199B4EA0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2383" r="8013" b="10672"/>
          <a:stretch/>
        </p:blipFill>
        <p:spPr>
          <a:xfrm>
            <a:off x="9041306" y="2901057"/>
            <a:ext cx="2453920" cy="1378439"/>
          </a:xfrm>
          <a:prstGeom prst="round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31694AB-BDE4-522C-5982-7EE4261404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87" y="4926708"/>
            <a:ext cx="2145891" cy="911593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D460AD21-DB5A-E091-CFC8-B9E95DB2A6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5259" y="1015517"/>
            <a:ext cx="1887200" cy="1444286"/>
          </a:xfrm>
          <a:prstGeom prst="rect">
            <a:avLst/>
          </a:pr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9A1BBCC2-A652-55AE-2374-11A16142E0AC}"/>
              </a:ext>
            </a:extLst>
          </p:cNvPr>
          <p:cNvSpPr/>
          <p:nvPr/>
        </p:nvSpPr>
        <p:spPr>
          <a:xfrm>
            <a:off x="11132459" y="67812"/>
            <a:ext cx="874924" cy="791513"/>
          </a:xfrm>
          <a:custGeom>
            <a:avLst/>
            <a:gdLst/>
            <a:ahLst/>
            <a:cxnLst/>
            <a:rect l="l" t="t" r="r" b="b"/>
            <a:pathLst>
              <a:path w="2160074" h="2196763">
                <a:moveTo>
                  <a:pt x="0" y="0"/>
                </a:moveTo>
                <a:lnTo>
                  <a:pt x="2160075" y="0"/>
                </a:lnTo>
                <a:lnTo>
                  <a:pt x="2160075" y="2196763"/>
                </a:lnTo>
                <a:lnTo>
                  <a:pt x="0" y="2196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36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: lekerekített 21">
            <a:extLst>
              <a:ext uri="{FF2B5EF4-FFF2-40B4-BE49-F238E27FC236}">
                <a16:creationId xmlns:a16="http://schemas.microsoft.com/office/drawing/2014/main" id="{698AC32B-BF8B-4BFB-8F10-582D7EFC8C90}"/>
              </a:ext>
            </a:extLst>
          </p:cNvPr>
          <p:cNvSpPr/>
          <p:nvPr/>
        </p:nvSpPr>
        <p:spPr>
          <a:xfrm>
            <a:off x="8699443" y="1186749"/>
            <a:ext cx="1567298" cy="4445523"/>
          </a:xfrm>
          <a:prstGeom prst="roundRect">
            <a:avLst/>
          </a:pr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23B50FA-82EE-39A1-BA6A-87EAD050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805" y="344400"/>
            <a:ext cx="5321648" cy="624322"/>
          </a:xfrm>
        </p:spPr>
        <p:txBody>
          <a:bodyPr>
            <a:normAutofit fontScale="90000"/>
          </a:bodyPr>
          <a:lstStyle/>
          <a:p>
            <a:r>
              <a:rPr lang="hu-HU" sz="4000" dirty="0"/>
              <a:t>ÖSSZEFOGÁS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C266A421-8D54-3129-0294-A655512A3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99" y="1361932"/>
            <a:ext cx="1181786" cy="1131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27A11E8-BD53-FD9D-BBE6-240C6CFF7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459" y="2539745"/>
            <a:ext cx="1390611" cy="347654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61CB5385-4530-9ED7-AF91-19E3FADC1B79}"/>
              </a:ext>
            </a:extLst>
          </p:cNvPr>
          <p:cNvGrpSpPr/>
          <p:nvPr/>
        </p:nvGrpSpPr>
        <p:grpSpPr>
          <a:xfrm>
            <a:off x="6685427" y="1186749"/>
            <a:ext cx="1567298" cy="4445523"/>
            <a:chOff x="1520375" y="1267212"/>
            <a:chExt cx="1567298" cy="4445523"/>
          </a:xfrm>
        </p:grpSpPr>
        <p:sp>
          <p:nvSpPr>
            <p:cNvPr id="36" name="Téglalap: lekerekített 35">
              <a:extLst>
                <a:ext uri="{FF2B5EF4-FFF2-40B4-BE49-F238E27FC236}">
                  <a16:creationId xmlns:a16="http://schemas.microsoft.com/office/drawing/2014/main" id="{F02850B0-12CD-9343-02E5-896B38853D34}"/>
                </a:ext>
              </a:extLst>
            </p:cNvPr>
            <p:cNvSpPr/>
            <p:nvPr/>
          </p:nvSpPr>
          <p:spPr>
            <a:xfrm>
              <a:off x="1520375" y="1267212"/>
              <a:ext cx="1567298" cy="4445523"/>
            </a:xfrm>
            <a:prstGeom prst="round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BD689080-930C-7A38-9671-B309AA97E040}"/>
                </a:ext>
              </a:extLst>
            </p:cNvPr>
            <p:cNvSpPr/>
            <p:nvPr/>
          </p:nvSpPr>
          <p:spPr>
            <a:xfrm>
              <a:off x="1582723" y="1442395"/>
              <a:ext cx="1444926" cy="1449802"/>
            </a:xfrm>
            <a:prstGeom prst="roundRect">
              <a:avLst>
                <a:gd name="adj" fmla="val 10000"/>
              </a:avLst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00" r="-4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u-HU"/>
            </a:p>
          </p:txBody>
        </p:sp>
        <p:sp>
          <p:nvSpPr>
            <p:cNvPr id="27" name="Szövegdoboz 26">
              <a:extLst>
                <a:ext uri="{FF2B5EF4-FFF2-40B4-BE49-F238E27FC236}">
                  <a16:creationId xmlns:a16="http://schemas.microsoft.com/office/drawing/2014/main" id="{B8321A8A-341D-8820-E874-59697EB389F6}"/>
                </a:ext>
              </a:extLst>
            </p:cNvPr>
            <p:cNvSpPr txBox="1"/>
            <p:nvPr/>
          </p:nvSpPr>
          <p:spPr>
            <a:xfrm>
              <a:off x="1694492" y="3174056"/>
              <a:ext cx="12190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Kiberpajzs.hu</a:t>
              </a:r>
            </a:p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  <a:p>
              <a:pPr algn="ctr"/>
              <a:r>
                <a: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TUDÁS-KÖZPONT</a:t>
              </a:r>
            </a:p>
          </p:txBody>
        </p:sp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E8A123A2-BE5B-4F72-4BB8-98F6EA2F8800}"/>
              </a:ext>
            </a:extLst>
          </p:cNvPr>
          <p:cNvGrpSpPr/>
          <p:nvPr/>
        </p:nvGrpSpPr>
        <p:grpSpPr>
          <a:xfrm>
            <a:off x="556206" y="1206237"/>
            <a:ext cx="1832559" cy="4445523"/>
            <a:chOff x="3388242" y="1267213"/>
            <a:chExt cx="1567298" cy="4445523"/>
          </a:xfrm>
        </p:grpSpPr>
        <p:sp>
          <p:nvSpPr>
            <p:cNvPr id="35" name="Téglalap: lekerekített 34">
              <a:extLst>
                <a:ext uri="{FF2B5EF4-FFF2-40B4-BE49-F238E27FC236}">
                  <a16:creationId xmlns:a16="http://schemas.microsoft.com/office/drawing/2014/main" id="{E04486E8-D2EE-2BF7-66D8-4705410F106C}"/>
                </a:ext>
              </a:extLst>
            </p:cNvPr>
            <p:cNvSpPr/>
            <p:nvPr/>
          </p:nvSpPr>
          <p:spPr>
            <a:xfrm>
              <a:off x="3388242" y="1267213"/>
              <a:ext cx="1567298" cy="4445523"/>
            </a:xfrm>
            <a:prstGeom prst="round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8" name="Picture 2" descr="KiberKedd: Hogyan próbálták KiberPajzs Lajost átverni a ...">
              <a:extLst>
                <a:ext uri="{FF2B5EF4-FFF2-40B4-BE49-F238E27FC236}">
                  <a16:creationId xmlns:a16="http://schemas.microsoft.com/office/drawing/2014/main" id="{EC46E524-9C9F-832D-DF2A-C5ADFE0BB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511" y="1388274"/>
              <a:ext cx="1360767" cy="14221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9" name="Szövegdoboz 28">
              <a:extLst>
                <a:ext uri="{FF2B5EF4-FFF2-40B4-BE49-F238E27FC236}">
                  <a16:creationId xmlns:a16="http://schemas.microsoft.com/office/drawing/2014/main" id="{A13C976D-6526-B96C-D43B-20534DB3A788}"/>
                </a:ext>
              </a:extLst>
            </p:cNvPr>
            <p:cNvSpPr txBox="1"/>
            <p:nvPr/>
          </p:nvSpPr>
          <p:spPr>
            <a:xfrm>
              <a:off x="3499511" y="2929866"/>
              <a:ext cx="12976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KiberPajzs</a:t>
              </a:r>
              <a:r>
                <a: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Projekt-szervezet , munkacsoportok</a:t>
              </a:r>
            </a:p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Optimalizált együttműködés</a:t>
              </a:r>
            </a:p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0BE43B25-2D5F-79C1-4B33-56EA5DEC8B0E}"/>
              </a:ext>
            </a:extLst>
          </p:cNvPr>
          <p:cNvSpPr txBox="1"/>
          <p:nvPr/>
        </p:nvSpPr>
        <p:spPr>
          <a:xfrm>
            <a:off x="8699443" y="2881728"/>
            <a:ext cx="15459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1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Kommunikációs együttműködés</a:t>
            </a:r>
          </a:p>
          <a:p>
            <a:endParaRPr lang="hu-HU" sz="105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br>
              <a:rPr lang="hu-HU" sz="105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akulcstevagy.hu</a:t>
            </a:r>
          </a:p>
          <a:p>
            <a:pPr algn="ctr"/>
            <a:endParaRPr lang="hu-HU" sz="1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mediaunio.hu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AF729D67-B556-F9C2-5D26-0BBADE06211C}"/>
              </a:ext>
            </a:extLst>
          </p:cNvPr>
          <p:cNvGrpSpPr/>
          <p:nvPr/>
        </p:nvGrpSpPr>
        <p:grpSpPr>
          <a:xfrm>
            <a:off x="4640004" y="1206236"/>
            <a:ext cx="1689741" cy="4445523"/>
            <a:chOff x="4036875" y="1287568"/>
            <a:chExt cx="1689741" cy="4445523"/>
          </a:xfrm>
        </p:grpSpPr>
        <p:sp>
          <p:nvSpPr>
            <p:cNvPr id="31" name="Téglalap: lekerekített 30">
              <a:extLst>
                <a:ext uri="{FF2B5EF4-FFF2-40B4-BE49-F238E27FC236}">
                  <a16:creationId xmlns:a16="http://schemas.microsoft.com/office/drawing/2014/main" id="{E6AAA9D8-8997-22C1-5F23-E1AF6AEE57C6}"/>
                </a:ext>
              </a:extLst>
            </p:cNvPr>
            <p:cNvSpPr/>
            <p:nvPr/>
          </p:nvSpPr>
          <p:spPr>
            <a:xfrm>
              <a:off x="4036875" y="1287568"/>
              <a:ext cx="1689741" cy="4445523"/>
            </a:xfrm>
            <a:prstGeom prst="round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4FF4C118-0C71-E365-2250-6D745C011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436" t="32463" r="55930" b="13647"/>
            <a:stretch/>
          </p:blipFill>
          <p:spPr>
            <a:xfrm>
              <a:off x="4220539" y="1361204"/>
              <a:ext cx="1322412" cy="15462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8" name="Szövegdoboz 37">
              <a:extLst>
                <a:ext uri="{FF2B5EF4-FFF2-40B4-BE49-F238E27FC236}">
                  <a16:creationId xmlns:a16="http://schemas.microsoft.com/office/drawing/2014/main" id="{1ECAEE0F-D84F-639C-0FC9-B1D999CC7541}"/>
                </a:ext>
              </a:extLst>
            </p:cNvPr>
            <p:cNvSpPr txBox="1"/>
            <p:nvPr/>
          </p:nvSpPr>
          <p:spPr>
            <a:xfrm>
              <a:off x="4098096" y="2993044"/>
              <a:ext cx="156729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Sajtótájékoztatók, sajtóesemények</a:t>
              </a:r>
            </a:p>
            <a:p>
              <a:pPr algn="ctr"/>
              <a:endParaRPr lang="hu-HU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Edukáció, tájékoztatás</a:t>
              </a:r>
            </a:p>
            <a:p>
              <a:pPr algn="ctr"/>
              <a:r>
                <a: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Kommunikációs kampányok</a:t>
              </a:r>
            </a:p>
          </p:txBody>
        </p: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8044F3CE-EAD8-FE37-FF0F-75B95DBD132F}"/>
              </a:ext>
            </a:extLst>
          </p:cNvPr>
          <p:cNvGrpSpPr/>
          <p:nvPr/>
        </p:nvGrpSpPr>
        <p:grpSpPr>
          <a:xfrm>
            <a:off x="2724098" y="1186748"/>
            <a:ext cx="1567298" cy="4445523"/>
            <a:chOff x="9400019" y="1267213"/>
            <a:chExt cx="1567298" cy="4445523"/>
          </a:xfrm>
        </p:grpSpPr>
        <p:sp>
          <p:nvSpPr>
            <p:cNvPr id="32" name="Téglalap: lekerekített 31">
              <a:extLst>
                <a:ext uri="{FF2B5EF4-FFF2-40B4-BE49-F238E27FC236}">
                  <a16:creationId xmlns:a16="http://schemas.microsoft.com/office/drawing/2014/main" id="{2A8978D4-5ADA-2CC2-AE4B-075D45CC0685}"/>
                </a:ext>
              </a:extLst>
            </p:cNvPr>
            <p:cNvSpPr/>
            <p:nvPr/>
          </p:nvSpPr>
          <p:spPr>
            <a:xfrm>
              <a:off x="9400019" y="1267213"/>
              <a:ext cx="1567298" cy="4445523"/>
            </a:xfrm>
            <a:prstGeom prst="roundRect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7" name="Csoportba foglalás 6">
              <a:extLst>
                <a:ext uri="{FF2B5EF4-FFF2-40B4-BE49-F238E27FC236}">
                  <a16:creationId xmlns:a16="http://schemas.microsoft.com/office/drawing/2014/main" id="{32443BAF-4A1B-65EC-960E-81936D50210A}"/>
                </a:ext>
              </a:extLst>
            </p:cNvPr>
            <p:cNvGrpSpPr/>
            <p:nvPr/>
          </p:nvGrpSpPr>
          <p:grpSpPr>
            <a:xfrm>
              <a:off x="9400019" y="1326202"/>
              <a:ext cx="1531726" cy="3893255"/>
              <a:chOff x="9400019" y="1326202"/>
              <a:chExt cx="1531726" cy="3893255"/>
            </a:xfrm>
          </p:grpSpPr>
          <p:sp>
            <p:nvSpPr>
              <p:cNvPr id="15" name="Téglalap: lekerekített 14">
                <a:extLst>
                  <a:ext uri="{FF2B5EF4-FFF2-40B4-BE49-F238E27FC236}">
                    <a16:creationId xmlns:a16="http://schemas.microsoft.com/office/drawing/2014/main" id="{BE566ACE-B5EE-B823-105D-0C07E36FF124}"/>
                  </a:ext>
                </a:extLst>
              </p:cNvPr>
              <p:cNvSpPr/>
              <p:nvPr/>
            </p:nvSpPr>
            <p:spPr>
              <a:xfrm>
                <a:off x="9515192" y="1326202"/>
                <a:ext cx="1336952" cy="1546276"/>
              </a:xfrm>
              <a:prstGeom prst="roundRect">
                <a:avLst>
                  <a:gd name="adj" fmla="val 10000"/>
                </a:avLst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37000" r="-37000"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dk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hu-HU"/>
              </a:p>
            </p:txBody>
          </p:sp>
          <p:sp>
            <p:nvSpPr>
              <p:cNvPr id="39" name="Szövegdoboz 38">
                <a:extLst>
                  <a:ext uri="{FF2B5EF4-FFF2-40B4-BE49-F238E27FC236}">
                    <a16:creationId xmlns:a16="http://schemas.microsoft.com/office/drawing/2014/main" id="{CAAB207C-6EB8-B8D5-5B65-9B508E3C53E8}"/>
                  </a:ext>
                </a:extLst>
              </p:cNvPr>
              <p:cNvSpPr txBox="1"/>
              <p:nvPr/>
            </p:nvSpPr>
            <p:spPr>
              <a:xfrm>
                <a:off x="9400019" y="2757244"/>
                <a:ext cx="1531726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endPara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hu-HU" sz="1400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Tudásmegosztás</a:t>
                </a:r>
              </a:p>
              <a:p>
                <a:pPr algn="ctr"/>
                <a:endPara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endPara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hu-HU" sz="1400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Konferenciák</a:t>
                </a:r>
              </a:p>
              <a:p>
                <a:pPr algn="ctr"/>
                <a:endPara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endParaRPr lang="hu-HU" sz="1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ctr"/>
                <a:r>
                  <a:rPr lang="hu-HU" sz="1400" b="1" dirty="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Operatív folyamatok összehangolása</a:t>
                </a:r>
              </a:p>
            </p:txBody>
          </p:sp>
        </p:grpSp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0DC2DB5-44A6-0564-3A71-B82F94130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5983104"/>
            <a:ext cx="1295400" cy="874895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EFBA73A8-BF82-B45C-3E2F-92687F5246BD}"/>
              </a:ext>
            </a:extLst>
          </p:cNvPr>
          <p:cNvSpPr/>
          <p:nvPr/>
        </p:nvSpPr>
        <p:spPr>
          <a:xfrm>
            <a:off x="11132459" y="67812"/>
            <a:ext cx="874924" cy="791513"/>
          </a:xfrm>
          <a:custGeom>
            <a:avLst/>
            <a:gdLst/>
            <a:ahLst/>
            <a:cxnLst/>
            <a:rect l="l" t="t" r="r" b="b"/>
            <a:pathLst>
              <a:path w="2160074" h="2196763">
                <a:moveTo>
                  <a:pt x="0" y="0"/>
                </a:moveTo>
                <a:lnTo>
                  <a:pt x="2160075" y="0"/>
                </a:lnTo>
                <a:lnTo>
                  <a:pt x="2160075" y="2196763"/>
                </a:lnTo>
                <a:lnTo>
                  <a:pt x="0" y="21967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softEdge rad="0"/>
          </a:effec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479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2F0002D-7A3C-4554-E7FB-E520AF981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283" y="130554"/>
            <a:ext cx="7303129" cy="322049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D9B22E6-4D72-7CF4-BA39-240E7F8FB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4" y="3410888"/>
            <a:ext cx="7227704" cy="331655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9BE36F0-B3A9-BCCD-1CE8-14A7EBCFD4CF}"/>
              </a:ext>
            </a:extLst>
          </p:cNvPr>
          <p:cNvSpPr txBox="1">
            <a:spLocks/>
          </p:cNvSpPr>
          <p:nvPr/>
        </p:nvSpPr>
        <p:spPr>
          <a:xfrm>
            <a:off x="199154" y="798582"/>
            <a:ext cx="4302866" cy="17085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FIGYELEM-FELKELTÉS</a:t>
            </a:r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6BBFD74-E93C-9C20-000E-AD407D56A6CC}"/>
              </a:ext>
            </a:extLst>
          </p:cNvPr>
          <p:cNvSpPr txBox="1">
            <a:spLocks/>
          </p:cNvSpPr>
          <p:nvPr/>
        </p:nvSpPr>
        <p:spPr>
          <a:xfrm>
            <a:off x="7291078" y="4339838"/>
            <a:ext cx="4480148" cy="2939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TÉNYEK, ADATOK</a:t>
            </a:r>
          </a:p>
          <a:p>
            <a:pPr algn="ctr"/>
            <a:endParaRPr lang="hu-HU" sz="1200" dirty="0">
              <a:solidFill>
                <a:srgbClr val="FFFFFF"/>
              </a:solidFill>
              <a:ea typeface="+mn-ea"/>
              <a:cs typeface="+mn-cs"/>
            </a:endParaRPr>
          </a:p>
          <a:p>
            <a:pPr algn="ctr"/>
            <a:endParaRPr lang="en-US" dirty="0"/>
          </a:p>
        </p:txBody>
      </p:sp>
      <p:sp>
        <p:nvSpPr>
          <p:cNvPr id="8" name="Dia számának helye 3">
            <a:extLst>
              <a:ext uri="{FF2B5EF4-FFF2-40B4-BE49-F238E27FC236}">
                <a16:creationId xmlns:a16="http://schemas.microsoft.com/office/drawing/2014/main" id="{975398AC-0910-F2E2-B3A3-29C76597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/>
          <a:p>
            <a:fld id="{08AB70BE-1769-45B8-85A6-0C837432C7E6}" type="slidenum">
              <a:rPr lang="en-US" sz="1400" smtClean="0"/>
              <a:pPr/>
              <a:t>5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896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cbook Pro 16, Macbook, Macbook Pro, Macbook Pro 16 Inch ...">
            <a:extLst>
              <a:ext uri="{FF2B5EF4-FFF2-40B4-BE49-F238E27FC236}">
                <a16:creationId xmlns:a16="http://schemas.microsoft.com/office/drawing/2014/main" id="{4BEFC0CB-7252-4308-1C31-10ED0009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210" y="1520518"/>
            <a:ext cx="5675522" cy="346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DE3666-F6E1-3C25-8D1B-D232665C6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0707" y="3794668"/>
            <a:ext cx="4664493" cy="945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5A6E8-10F5-23CF-D697-9FCD6BA7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Honlap látogatottság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F0898-1C7D-5E42-265B-BAEC8DEC58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4190" y="1291921"/>
            <a:ext cx="4670612" cy="4947515"/>
          </a:xfrm>
        </p:spPr>
        <p:txBody>
          <a:bodyPr anchor="t">
            <a:normAutofit/>
          </a:bodyPr>
          <a:lstStyle/>
          <a:p>
            <a:pPr algn="l">
              <a:lnSpc>
                <a:spcPct val="150000"/>
              </a:lnSpc>
            </a:pPr>
            <a:r>
              <a:rPr lang="hu-HU" sz="1400" dirty="0">
                <a:solidFill>
                  <a:schemeClr val="bg1"/>
                </a:solidFill>
                <a:latin typeface="Abadi" panose="020F0502020204030204" pitchFamily="34" charset="0"/>
              </a:rPr>
              <a:t>A honlapot 2023. áprilisi indulása óta már közel </a:t>
            </a:r>
            <a:r>
              <a:rPr lang="hu-HU" sz="1400" b="1" dirty="0">
                <a:solidFill>
                  <a:schemeClr val="bg1"/>
                </a:solidFill>
                <a:latin typeface="Abadi" panose="020F0502020204030204" pitchFamily="34" charset="0"/>
              </a:rPr>
              <a:t>320.000 felhasználó </a:t>
            </a:r>
            <a:r>
              <a:rPr lang="hu-HU" sz="1400" dirty="0">
                <a:solidFill>
                  <a:schemeClr val="bg1"/>
                </a:solidFill>
                <a:latin typeface="Abadi" panose="020F0502020204030204" pitchFamily="34" charset="0"/>
              </a:rPr>
              <a:t>látogatta meg. </a:t>
            </a:r>
          </a:p>
          <a:p>
            <a:pPr algn="l">
              <a:lnSpc>
                <a:spcPct val="150000"/>
              </a:lnSpc>
            </a:pPr>
            <a:r>
              <a:rPr lang="hu-HU" sz="1400" dirty="0">
                <a:solidFill>
                  <a:schemeClr val="bg1"/>
                </a:solidFill>
                <a:latin typeface="Abadi" panose="020B0604020104020204" pitchFamily="34" charset="0"/>
              </a:rPr>
              <a:t>A Kiberpajzs kampány- és </a:t>
            </a:r>
            <a:r>
              <a:rPr lang="hu-HU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always-on</a:t>
            </a:r>
            <a:r>
              <a:rPr lang="hu-HU" sz="1400" dirty="0">
                <a:solidFill>
                  <a:schemeClr val="bg1"/>
                </a:solidFill>
                <a:latin typeface="Abadi" panose="020B0604020104020204" pitchFamily="34" charset="0"/>
              </a:rPr>
              <a:t> kommunikációjában összesen több mint </a:t>
            </a:r>
            <a:r>
              <a:rPr lang="hu-HU" sz="1400" b="1" dirty="0">
                <a:solidFill>
                  <a:schemeClr val="bg1"/>
                </a:solidFill>
                <a:latin typeface="Abadi" panose="020B0604020104020204" pitchFamily="34" charset="0"/>
              </a:rPr>
              <a:t>16 milliószor jelentek </a:t>
            </a:r>
            <a:r>
              <a:rPr lang="hu-HU" sz="1400" dirty="0">
                <a:solidFill>
                  <a:schemeClr val="bg1"/>
                </a:solidFill>
                <a:latin typeface="Abadi" panose="020B0604020104020204" pitchFamily="34" charset="0"/>
              </a:rPr>
              <a:t>meg különböző tartalmaink, amelyekre több mint 220 ezer kattintás érkezett. </a:t>
            </a:r>
          </a:p>
          <a:p>
            <a:pPr lvl="1">
              <a:lnSpc>
                <a:spcPct val="150000"/>
              </a:lnSpc>
            </a:pPr>
            <a:r>
              <a:rPr lang="hu-HU" sz="1200" dirty="0">
                <a:solidFill>
                  <a:schemeClr val="bg1"/>
                </a:solidFill>
                <a:latin typeface="Abadi" panose="020B0604020104020204" pitchFamily="34" charset="0"/>
              </a:rPr>
              <a:t>A 2024. június nagyobb hangsúly,  91.000 kattintás</a:t>
            </a:r>
          </a:p>
          <a:p>
            <a:pPr lvl="1">
              <a:lnSpc>
                <a:spcPct val="150000"/>
              </a:lnSpc>
            </a:pPr>
            <a:r>
              <a:rPr lang="hu-HU" sz="1200" dirty="0">
                <a:solidFill>
                  <a:schemeClr val="bg1"/>
                </a:solidFill>
                <a:latin typeface="Abadi" panose="020B0604020104020204" pitchFamily="34" charset="0"/>
              </a:rPr>
              <a:t>A 2024. július fele annyi megjelenés </a:t>
            </a:r>
            <a:r>
              <a:rPr lang="hu-HU" sz="1200" dirty="0" err="1">
                <a:solidFill>
                  <a:schemeClr val="bg1"/>
                </a:solidFill>
                <a:latin typeface="Abadi" panose="020B0604020104020204" pitchFamily="34" charset="0"/>
              </a:rPr>
              <a:t>kb</a:t>
            </a:r>
            <a:r>
              <a:rPr lang="hu-HU" sz="1200" dirty="0">
                <a:solidFill>
                  <a:schemeClr val="bg1"/>
                </a:solidFill>
                <a:latin typeface="Abadi" panose="020B0604020104020204" pitchFamily="34" charset="0"/>
              </a:rPr>
              <a:t> ugyanannyi kattintás,</a:t>
            </a:r>
          </a:p>
          <a:p>
            <a:pPr algn="l">
              <a:lnSpc>
                <a:spcPct val="150000"/>
              </a:lnSpc>
            </a:pPr>
            <a:r>
              <a:rPr lang="hu-HU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badi" panose="020B0604020104020204" pitchFamily="34" charset="0"/>
                <a:sym typeface="Wingdings" panose="05000000000000000000" pitchFamily="2" charset="2"/>
              </a:rPr>
              <a:t> A</a:t>
            </a:r>
            <a:r>
              <a:rPr lang="hu-HU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hatékony </a:t>
            </a:r>
            <a:r>
              <a:rPr lang="hu-HU" sz="1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awareness</a:t>
            </a:r>
            <a:r>
              <a:rPr lang="hu-HU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hu-HU" sz="1400" dirty="0">
                <a:solidFill>
                  <a:schemeClr val="bg1"/>
                </a:solidFill>
                <a:latin typeface="Abadi" panose="020B0604020104020204" pitchFamily="34" charset="0"/>
              </a:rPr>
              <a:t>tevékenységnek köszönhetően már ismerős a téma, nagyobb bizalommal kattintanak az adott tartalomra. </a:t>
            </a:r>
          </a:p>
          <a:p>
            <a:pPr algn="l">
              <a:lnSpc>
                <a:spcPct val="150000"/>
              </a:lnSpc>
            </a:pPr>
            <a:endParaRPr lang="hu-HU" sz="1400" dirty="0">
              <a:solidFill>
                <a:schemeClr val="bg1"/>
              </a:solidFill>
              <a:latin typeface="Abad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72DF6-2EC5-4142-0772-473F3F5FC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0707" y="1571224"/>
            <a:ext cx="4664493" cy="22234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B49F84-8D2D-A497-9DB7-47C786B73249}"/>
              </a:ext>
            </a:extLst>
          </p:cNvPr>
          <p:cNvSpPr txBox="1"/>
          <p:nvPr/>
        </p:nvSpPr>
        <p:spPr>
          <a:xfrm>
            <a:off x="5035673" y="5385387"/>
            <a:ext cx="658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Több, mint </a:t>
            </a:r>
            <a:r>
              <a:rPr lang="hu-HU" sz="2400" b="1" dirty="0">
                <a:solidFill>
                  <a:srgbClr val="DFAF7A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320 ezer látogató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EEAE9A-71EE-82DA-6C1E-AC835D8C74DE}"/>
              </a:ext>
            </a:extLst>
          </p:cNvPr>
          <p:cNvSpPr txBox="1"/>
          <p:nvPr/>
        </p:nvSpPr>
        <p:spPr>
          <a:xfrm>
            <a:off x="5382829" y="5847052"/>
            <a:ext cx="658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Több mint </a:t>
            </a:r>
            <a:r>
              <a:rPr lang="hu-HU" sz="2400" b="1" dirty="0">
                <a:solidFill>
                  <a:srgbClr val="DFAF7A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16 millió megjelenés</a:t>
            </a:r>
          </a:p>
        </p:txBody>
      </p:sp>
    </p:spTree>
    <p:extLst>
      <p:ext uri="{BB962C8B-B14F-4D97-AF65-F5344CB8AC3E}">
        <p14:creationId xmlns:p14="http://schemas.microsoft.com/office/powerpoint/2010/main" val="37138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B865C3-400E-222A-AFAB-A176EA58BC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5622" y="1146482"/>
            <a:ext cx="1714991" cy="1420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Tilla: Putyin esetében egy olyan államfőről beszélünk, aki megöl  újságírókat évek óta, és ellehetetleníti azoknak az életét, akik mást  gondolnak, mint ő | 24.hu">
            <a:extLst>
              <a:ext uri="{FF2B5EF4-FFF2-40B4-BE49-F238E27FC236}">
                <a16:creationId xmlns:a16="http://schemas.microsoft.com/office/drawing/2014/main" id="{C6E70CC6-67CE-F0F7-F653-9103A1699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56716" y="1155252"/>
            <a:ext cx="1719488" cy="1419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3E2CA0-B9C1-87C4-EA62-886B76FCA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/>
              <a:t>INFLUENCEREKKEL</a:t>
            </a:r>
            <a:r>
              <a:rPr lang="hu-HU" b="1" dirty="0"/>
              <a:t> A CSALÓK ELLEN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A270-C054-76CC-D988-EF7015DE76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6268" y="1285234"/>
            <a:ext cx="3471462" cy="2565910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hu-HU" sz="1400" dirty="0">
                <a:solidFill>
                  <a:schemeClr val="bg1"/>
                </a:solidFill>
                <a:latin typeface="Abadi" panose="020B0604020104020204" pitchFamily="34" charset="0"/>
              </a:rPr>
              <a:t>Célunk egy olyan, alulról építkező társadalmi összefogás, ahol a rokonok, barátok, kollégák, ismerősök egymás figyelmét hívják fel a csalások tényére, csalástípusokra és lehetséges védekezési módokra.</a:t>
            </a:r>
          </a:p>
          <a:p>
            <a:pPr algn="l"/>
            <a:r>
              <a:rPr lang="hu-HU" sz="1400" dirty="0">
                <a:solidFill>
                  <a:schemeClr val="bg1"/>
                </a:solidFill>
                <a:latin typeface="Abadi" panose="020B0604020104020204" pitchFamily="34" charset="0"/>
              </a:rPr>
              <a:t>Az </a:t>
            </a:r>
            <a:r>
              <a:rPr lang="hu-HU" sz="1400" dirty="0" err="1">
                <a:solidFill>
                  <a:schemeClr val="bg1"/>
                </a:solidFill>
                <a:latin typeface="Abadi" panose="020B0604020104020204" pitchFamily="34" charset="0"/>
              </a:rPr>
              <a:t>influencer</a:t>
            </a:r>
            <a:r>
              <a:rPr lang="hu-HU" sz="1400" dirty="0">
                <a:solidFill>
                  <a:schemeClr val="bg1"/>
                </a:solidFill>
                <a:latin typeface="Abadi" panose="020B0604020104020204" pitchFamily="34" charset="0"/>
              </a:rPr>
              <a:t> kampány tervezetten szeptember végén indul. </a:t>
            </a:r>
            <a:br>
              <a:rPr lang="hu-HU" sz="18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br>
              <a:rPr lang="hu-HU" sz="1800" dirty="0">
                <a:solidFill>
                  <a:schemeClr val="bg1"/>
                </a:solidFill>
                <a:latin typeface="+mj-lt"/>
              </a:rPr>
            </a:br>
            <a:endParaRPr lang="hu-HU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CE1C3E-F2A3-2F3D-D257-82008C85A451}"/>
              </a:ext>
            </a:extLst>
          </p:cNvPr>
          <p:cNvSpPr txBox="1">
            <a:spLocks/>
          </p:cNvSpPr>
          <p:nvPr/>
        </p:nvSpPr>
        <p:spPr>
          <a:xfrm>
            <a:off x="342900" y="3359406"/>
            <a:ext cx="4501702" cy="137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67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664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Szabó Zsófi 15 év után ezért ment vissza a TV2-höz: először szólalt meg -  Hazai sztár | Femina">
            <a:extLst>
              <a:ext uri="{FF2B5EF4-FFF2-40B4-BE49-F238E27FC236}">
                <a16:creationId xmlns:a16="http://schemas.microsoft.com/office/drawing/2014/main" id="{FFF47A75-E0DE-A969-913A-028F0E2C6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0488" y="1145201"/>
            <a:ext cx="1619895" cy="1420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Nagy Máté - NuHeadz Talent Management - Influencer Agency, Budapest">
            <a:extLst>
              <a:ext uri="{FF2B5EF4-FFF2-40B4-BE49-F238E27FC236}">
                <a16:creationId xmlns:a16="http://schemas.microsoft.com/office/drawing/2014/main" id="{765EEA90-45F2-A291-968F-58E98ED38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2121" y="2988519"/>
            <a:ext cx="1135878" cy="1086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277FBE-8867-7B17-59FD-829814079B7D}"/>
              </a:ext>
            </a:extLst>
          </p:cNvPr>
          <p:cNvSpPr txBox="1"/>
          <p:nvPr/>
        </p:nvSpPr>
        <p:spPr>
          <a:xfrm>
            <a:off x="8352669" y="3898572"/>
            <a:ext cx="159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Nagy</a:t>
            </a:r>
          </a:p>
          <a:p>
            <a:r>
              <a:rPr lang="hu-HU" sz="14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 Máté</a:t>
            </a:r>
          </a:p>
        </p:txBody>
      </p:sp>
      <p:pic>
        <p:nvPicPr>
          <p:cNvPr id="2058" name="Picture 10" descr="Megjelent Lakatos Levente Instanovellájának második része">
            <a:extLst>
              <a:ext uri="{FF2B5EF4-FFF2-40B4-BE49-F238E27FC236}">
                <a16:creationId xmlns:a16="http://schemas.microsoft.com/office/drawing/2014/main" id="{B9A9D705-28DE-4CC3-A205-72BE3A18D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95813" y="3001470"/>
            <a:ext cx="1201042" cy="1055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9B2222-DF9E-71B6-4197-B4FE93D89754}"/>
              </a:ext>
            </a:extLst>
          </p:cNvPr>
          <p:cNvSpPr txBox="1"/>
          <p:nvPr/>
        </p:nvSpPr>
        <p:spPr>
          <a:xfrm>
            <a:off x="9552012" y="3901381"/>
            <a:ext cx="159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Lakatos Levente</a:t>
            </a:r>
          </a:p>
        </p:txBody>
      </p:sp>
      <p:pic>
        <p:nvPicPr>
          <p:cNvPr id="2060" name="Picture 12" descr="GymSuleiman - NuHeadz Talent Management - Influencer Agency, Budapest">
            <a:extLst>
              <a:ext uri="{FF2B5EF4-FFF2-40B4-BE49-F238E27FC236}">
                <a16:creationId xmlns:a16="http://schemas.microsoft.com/office/drawing/2014/main" id="{526DCC6A-64AA-2E8A-B8A8-651A7047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3487" y="2983954"/>
            <a:ext cx="1062711" cy="1062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21EA5D-BAA7-335E-8FB7-DE245D434B67}"/>
              </a:ext>
            </a:extLst>
          </p:cNvPr>
          <p:cNvSpPr txBox="1"/>
          <p:nvPr/>
        </p:nvSpPr>
        <p:spPr>
          <a:xfrm>
            <a:off x="10796855" y="3839740"/>
            <a:ext cx="159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Gym</a:t>
            </a:r>
            <a:endParaRPr lang="hu-HU" sz="1400" dirty="0">
              <a:solidFill>
                <a:schemeClr val="bg1"/>
              </a:solidFill>
              <a:highlight>
                <a:srgbClr val="2A4578"/>
              </a:highlight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r>
              <a:rPr lang="hu-HU" sz="1400" dirty="0" err="1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Suleiman</a:t>
            </a:r>
            <a:endParaRPr lang="hu-HU" sz="1400" dirty="0">
              <a:solidFill>
                <a:schemeClr val="bg1"/>
              </a:solidFill>
              <a:highlight>
                <a:srgbClr val="2A4578"/>
              </a:highlight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FF4A1-3183-57E1-E5B6-FD5FF2CFEAD3}"/>
              </a:ext>
            </a:extLst>
          </p:cNvPr>
          <p:cNvSpPr txBox="1"/>
          <p:nvPr/>
        </p:nvSpPr>
        <p:spPr>
          <a:xfrm>
            <a:off x="6617887" y="2325656"/>
            <a:ext cx="1595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Till</a:t>
            </a:r>
          </a:p>
          <a:p>
            <a:r>
              <a:rPr lang="hu-HU" sz="16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Attila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53028-E84F-5506-1FAA-D70318C3E727}"/>
              </a:ext>
            </a:extLst>
          </p:cNvPr>
          <p:cNvSpPr txBox="1"/>
          <p:nvPr/>
        </p:nvSpPr>
        <p:spPr>
          <a:xfrm>
            <a:off x="8467293" y="2317561"/>
            <a:ext cx="1595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Szabó</a:t>
            </a:r>
          </a:p>
          <a:p>
            <a:r>
              <a:rPr lang="hu-HU" sz="16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Zsófi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EC7B3-DDE0-5F89-CA8B-F105AD458B62}"/>
              </a:ext>
            </a:extLst>
          </p:cNvPr>
          <p:cNvSpPr txBox="1"/>
          <p:nvPr/>
        </p:nvSpPr>
        <p:spPr>
          <a:xfrm>
            <a:off x="10293296" y="2282458"/>
            <a:ext cx="1595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Görög </a:t>
            </a:r>
          </a:p>
          <a:p>
            <a:r>
              <a:rPr lang="hu-HU" sz="16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Zita</a:t>
            </a:r>
          </a:p>
        </p:txBody>
      </p:sp>
      <p:pic>
        <p:nvPicPr>
          <p:cNvPr id="2064" name="Picture 16" descr="Gelencsér Timi lábra sem tudott állni, olyan rosszul lett: érte aggódott az  egész stáb - Hazai sztár | Femina">
            <a:extLst>
              <a:ext uri="{FF2B5EF4-FFF2-40B4-BE49-F238E27FC236}">
                <a16:creationId xmlns:a16="http://schemas.microsoft.com/office/drawing/2014/main" id="{8739C078-8354-BFE4-459D-1AC8BFE0B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7059" y="2976423"/>
            <a:ext cx="1024193" cy="109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763690-1C0B-D413-1F05-DD6173153A83}"/>
              </a:ext>
            </a:extLst>
          </p:cNvPr>
          <p:cNvSpPr txBox="1"/>
          <p:nvPr/>
        </p:nvSpPr>
        <p:spPr>
          <a:xfrm>
            <a:off x="7152778" y="3871611"/>
            <a:ext cx="165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Gelencsér</a:t>
            </a:r>
            <a:endParaRPr lang="hu-HU" sz="1400" dirty="0">
              <a:solidFill>
                <a:schemeClr val="bg1"/>
              </a:solidFill>
              <a:highlight>
                <a:srgbClr val="2A4578"/>
              </a:highlight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r>
              <a:rPr lang="hu-HU" sz="14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Timi</a:t>
            </a:r>
          </a:p>
        </p:txBody>
      </p:sp>
      <p:pic>
        <p:nvPicPr>
          <p:cNvPr id="2066" name="Picture 18" descr="Dezső Bence | Contentwalk">
            <a:extLst>
              <a:ext uri="{FF2B5EF4-FFF2-40B4-BE49-F238E27FC236}">
                <a16:creationId xmlns:a16="http://schemas.microsoft.com/office/drawing/2014/main" id="{524B3E37-9217-61F0-CA77-E17DAA899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292" y="2951017"/>
            <a:ext cx="1102217" cy="1102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F727D6-CA0B-199F-FD35-08785C4649E4}"/>
              </a:ext>
            </a:extLst>
          </p:cNvPr>
          <p:cNvSpPr txBox="1"/>
          <p:nvPr/>
        </p:nvSpPr>
        <p:spPr>
          <a:xfrm>
            <a:off x="3369097" y="3789605"/>
            <a:ext cx="159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Dezső</a:t>
            </a:r>
          </a:p>
          <a:p>
            <a:r>
              <a:rPr lang="hu-HU" sz="14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Bence</a:t>
            </a:r>
          </a:p>
        </p:txBody>
      </p:sp>
      <p:pic>
        <p:nvPicPr>
          <p:cNvPr id="2068" name="Picture 20" descr="2024 Flow x Influencer Summit - Forbes Üzleti Fesztivál - Forbes  Magyarország">
            <a:extLst>
              <a:ext uri="{FF2B5EF4-FFF2-40B4-BE49-F238E27FC236}">
                <a16:creationId xmlns:a16="http://schemas.microsoft.com/office/drawing/2014/main" id="{4A9317EF-35AB-EBAF-1B68-9067B036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310" y="2976423"/>
            <a:ext cx="1098273" cy="109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2735EC-E634-A053-CE7F-34EE9AE05985}"/>
              </a:ext>
            </a:extLst>
          </p:cNvPr>
          <p:cNvSpPr txBox="1"/>
          <p:nvPr/>
        </p:nvSpPr>
        <p:spPr>
          <a:xfrm>
            <a:off x="4538247" y="3851144"/>
            <a:ext cx="159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Nagy</a:t>
            </a:r>
          </a:p>
          <a:p>
            <a:r>
              <a:rPr lang="hu-HU" sz="1400" dirty="0" err="1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Beni</a:t>
            </a:r>
            <a:endParaRPr lang="hu-HU" sz="1400" dirty="0">
              <a:solidFill>
                <a:schemeClr val="bg1"/>
              </a:solidFill>
              <a:highlight>
                <a:srgbClr val="2A4578"/>
              </a:highlight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pic>
        <p:nvPicPr>
          <p:cNvPr id="2070" name="Picture 22" descr="Jegy.hu | Csonka András">
            <a:extLst>
              <a:ext uri="{FF2B5EF4-FFF2-40B4-BE49-F238E27FC236}">
                <a16:creationId xmlns:a16="http://schemas.microsoft.com/office/drawing/2014/main" id="{2D65E6A3-BD5D-3A98-4B27-CEDB663CB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9561" y="2955844"/>
            <a:ext cx="1231316" cy="1111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E0EE60-A25C-6C11-226D-04FF99418202}"/>
              </a:ext>
            </a:extLst>
          </p:cNvPr>
          <p:cNvSpPr txBox="1"/>
          <p:nvPr/>
        </p:nvSpPr>
        <p:spPr>
          <a:xfrm>
            <a:off x="5863845" y="3851144"/>
            <a:ext cx="159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Csonka</a:t>
            </a:r>
          </a:p>
          <a:p>
            <a:r>
              <a:rPr lang="hu-HU" sz="14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András</a:t>
            </a:r>
          </a:p>
        </p:txBody>
      </p:sp>
      <p:pic>
        <p:nvPicPr>
          <p:cNvPr id="2072" name="Picture 24" descr="Download Blank Profile Picture, Mystery Man, Avatar. Royalty ...">
            <a:extLst>
              <a:ext uri="{FF2B5EF4-FFF2-40B4-BE49-F238E27FC236}">
                <a16:creationId xmlns:a16="http://schemas.microsoft.com/office/drawing/2014/main" id="{6CAF7FF9-24F1-B636-363D-99CAFBE10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3982" y="4912738"/>
            <a:ext cx="1247496" cy="124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8E9FE2-0F34-B917-F415-1DF1AE61C45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258" y="4912739"/>
            <a:ext cx="2443587" cy="1374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F97733-1003-A59E-324A-C824D4517A92}"/>
              </a:ext>
            </a:extLst>
          </p:cNvPr>
          <p:cNvSpPr txBox="1"/>
          <p:nvPr/>
        </p:nvSpPr>
        <p:spPr>
          <a:xfrm>
            <a:off x="5984579" y="6117980"/>
            <a:ext cx="1595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The </a:t>
            </a:r>
            <a:r>
              <a:rPr lang="hu-HU" sz="1600" dirty="0" err="1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VR</a:t>
            </a:r>
            <a:endParaRPr lang="hu-HU" sz="1600" dirty="0">
              <a:solidFill>
                <a:schemeClr val="bg1"/>
              </a:solidFill>
              <a:highlight>
                <a:srgbClr val="2A4578"/>
              </a:highlight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pic>
        <p:nvPicPr>
          <p:cNvPr id="1028" name="Picture 4" descr="JustVidman - A legértékesebb magyar influenszerek 2023 - Forbes.hu">
            <a:extLst>
              <a:ext uri="{FF2B5EF4-FFF2-40B4-BE49-F238E27FC236}">
                <a16:creationId xmlns:a16="http://schemas.microsoft.com/office/drawing/2014/main" id="{52375973-4FE8-7C53-1726-C2C152382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63934" y="4912738"/>
            <a:ext cx="1331791" cy="1374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D1A49B-571F-046A-A27A-240523912E9A}"/>
              </a:ext>
            </a:extLst>
          </p:cNvPr>
          <p:cNvCxnSpPr>
            <a:cxnSpLocks/>
          </p:cNvCxnSpPr>
          <p:nvPr/>
        </p:nvCxnSpPr>
        <p:spPr>
          <a:xfrm flipH="1" flipV="1">
            <a:off x="9595813" y="6028267"/>
            <a:ext cx="817168" cy="1502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269517F-CBD7-B0A2-3146-56A96EDEE1B0}"/>
              </a:ext>
            </a:extLst>
          </p:cNvPr>
          <p:cNvCxnSpPr>
            <a:cxnSpLocks/>
          </p:cNvCxnSpPr>
          <p:nvPr/>
        </p:nvCxnSpPr>
        <p:spPr>
          <a:xfrm flipH="1" flipV="1">
            <a:off x="7415746" y="6028267"/>
            <a:ext cx="2997235" cy="1566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BAEB9F-18D2-F738-3375-8F0B5EE2868D}"/>
              </a:ext>
            </a:extLst>
          </p:cNvPr>
          <p:cNvSpPr txBox="1"/>
          <p:nvPr/>
        </p:nvSpPr>
        <p:spPr>
          <a:xfrm>
            <a:off x="8515524" y="6143725"/>
            <a:ext cx="1708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Just</a:t>
            </a:r>
            <a:r>
              <a:rPr lang="hu-HU" sz="16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 Vidman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307262-BA9D-FAF9-0DE5-C5A61F161ED0}"/>
              </a:ext>
            </a:extLst>
          </p:cNvPr>
          <p:cNvSpPr txBox="1"/>
          <p:nvPr/>
        </p:nvSpPr>
        <p:spPr>
          <a:xfrm>
            <a:off x="10279396" y="5833245"/>
            <a:ext cx="1708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A te </a:t>
            </a:r>
            <a:r>
              <a:rPr lang="hu-HU" sz="1600" dirty="0" err="1">
                <a:solidFill>
                  <a:schemeClr val="bg1"/>
                </a:solidFill>
                <a:highlight>
                  <a:srgbClr val="2A4578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influencered</a:t>
            </a:r>
            <a:endParaRPr lang="hu-HU" sz="1600" dirty="0">
              <a:solidFill>
                <a:schemeClr val="bg1"/>
              </a:solidFill>
              <a:highlight>
                <a:srgbClr val="2A4578"/>
              </a:highlight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850AFBE6-247D-836A-F020-A88F5B4B747B}"/>
              </a:ext>
            </a:extLst>
          </p:cNvPr>
          <p:cNvSpPr txBox="1"/>
          <p:nvPr/>
        </p:nvSpPr>
        <p:spPr>
          <a:xfrm>
            <a:off x="4480515" y="5457296"/>
            <a:ext cx="170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highlight>
                  <a:srgbClr val="B98A64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ORFK</a:t>
            </a: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69286E98-93BA-633F-0564-0BE5277E7EC0}"/>
              </a:ext>
            </a:extLst>
          </p:cNvPr>
          <p:cNvSpPr txBox="1"/>
          <p:nvPr/>
        </p:nvSpPr>
        <p:spPr>
          <a:xfrm>
            <a:off x="4480514" y="1764423"/>
            <a:ext cx="170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highlight>
                  <a:srgbClr val="B98A64"/>
                </a:highlight>
                <a:latin typeface="72 Black" panose="020B0A04030603020204" pitchFamily="34" charset="0"/>
                <a:cs typeface="72 Black" panose="020B0A04030603020204" pitchFamily="34" charset="0"/>
              </a:rPr>
              <a:t>MNB</a:t>
            </a:r>
            <a:endParaRPr lang="hu-HU" sz="2800" dirty="0">
              <a:solidFill>
                <a:srgbClr val="B98A64"/>
              </a:solidFill>
              <a:highlight>
                <a:srgbClr val="B98A64"/>
              </a:highlight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8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2CA0-B9C1-87C4-EA62-886B76FCA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Együtt Erősebbek vagyunk!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A270-C054-76CC-D988-EF7015DE76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3544" y="1257300"/>
            <a:ext cx="11578716" cy="740833"/>
          </a:xfrm>
        </p:spPr>
        <p:txBody>
          <a:bodyPr anchor="t">
            <a:norm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Abadi" panose="020B0604020104020204" pitchFamily="34" charset="0"/>
              </a:rPr>
              <a:t>Ezt a társadalmi összefogást a résztvevő </a:t>
            </a:r>
            <a:r>
              <a:rPr lang="hu-HU" sz="1600" dirty="0" err="1">
                <a:solidFill>
                  <a:schemeClr val="bg1"/>
                </a:solidFill>
                <a:latin typeface="Abadi" panose="020B0604020104020204" pitchFamily="34" charset="0"/>
              </a:rPr>
              <a:t>influencerek</a:t>
            </a:r>
            <a:r>
              <a:rPr lang="hu-HU" sz="1600" dirty="0">
                <a:solidFill>
                  <a:schemeClr val="bg1"/>
                </a:solidFill>
                <a:latin typeface="Abadi" panose="020B0604020104020204" pitchFamily="34" charset="0"/>
              </a:rPr>
              <a:t> segítségével keltjük életre, majd a kiberpajzs.hu készülő aloldalán visszük tovább, ahol bővebben tájékozódhatunk a témában.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FCE1C3E-F2A3-2F3D-D257-82008C85A451}"/>
              </a:ext>
            </a:extLst>
          </p:cNvPr>
          <p:cNvSpPr txBox="1">
            <a:spLocks/>
          </p:cNvSpPr>
          <p:nvPr/>
        </p:nvSpPr>
        <p:spPr>
          <a:xfrm>
            <a:off x="342900" y="3359406"/>
            <a:ext cx="4501702" cy="1374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67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664" indent="0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9B0B060E-31BA-7C42-48BE-72414F2FA3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17"/>
          <a:stretch/>
        </p:blipFill>
        <p:spPr>
          <a:xfrm>
            <a:off x="6315190" y="2155962"/>
            <a:ext cx="4279453" cy="4282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F83C9CD0-8DA8-EA2A-BFC7-934CB2F726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357" y="1905180"/>
            <a:ext cx="4285005" cy="4783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012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>
            <a:extLst>
              <a:ext uri="{FF2B5EF4-FFF2-40B4-BE49-F238E27FC236}">
                <a16:creationId xmlns:a16="http://schemas.microsoft.com/office/drawing/2014/main" id="{47F7DD99-F44B-CF48-6705-5D7DC9607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7879" y="3952124"/>
            <a:ext cx="3727673" cy="27974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k</a:t>
            </a:r>
            <a:r>
              <a:rPr lang="en-US" b="1" dirty="0">
                <a:effectLst/>
              </a:rPr>
              <a:t>iberpajzs.hu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2B07C-F8BE-38F2-DE06-6FAAEFD147AE}"/>
              </a:ext>
            </a:extLst>
          </p:cNvPr>
          <p:cNvSpPr txBox="1">
            <a:spLocks/>
          </p:cNvSpPr>
          <p:nvPr/>
        </p:nvSpPr>
        <p:spPr>
          <a:xfrm>
            <a:off x="464190" y="279209"/>
            <a:ext cx="983727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hu-HU" sz="3200" kern="1200" cap="all" spc="80" baseline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all" spc="8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Ági diája</a:t>
            </a:r>
          </a:p>
        </p:txBody>
      </p:sp>
      <p:pic>
        <p:nvPicPr>
          <p:cNvPr id="3" name="Kép 2" descr="A bejelentkezést tartalmazó vállalati férfi">
            <a:extLst>
              <a:ext uri="{FF2B5EF4-FFF2-40B4-BE49-F238E27FC236}">
                <a16:creationId xmlns:a16="http://schemas.microsoft.com/office/drawing/2014/main" id="{E1B24D2E-5D17-B084-613F-5C75307F8C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830" y="891209"/>
            <a:ext cx="2331478" cy="5966791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99913F68-3D10-AEE3-3901-9C9538BD6ED9}"/>
              </a:ext>
            </a:extLst>
          </p:cNvPr>
          <p:cNvSpPr/>
          <p:nvPr/>
        </p:nvSpPr>
        <p:spPr>
          <a:xfrm rot="217602">
            <a:off x="9814775" y="2398311"/>
            <a:ext cx="2121696" cy="154801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6" name="Picture 6" descr="Kiberbiztonsági teszt játék | KiberPajzs">
            <a:extLst>
              <a:ext uri="{FF2B5EF4-FFF2-40B4-BE49-F238E27FC236}">
                <a16:creationId xmlns:a16="http://schemas.microsoft.com/office/drawing/2014/main" id="{C509A1BA-BB2A-99A2-7784-B5A409D8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61928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2AE0DF-6B5F-4274-A760-FE77CC84C90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F227BAF2-BB0B-4E7B-AE5A-2E47729F98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8B8CBF-35BC-4CBA-95E2-584C08F618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ModOverlayVTI</Template>
  <TotalTime>489</TotalTime>
  <Words>821</Words>
  <Application>Microsoft Office PowerPoint</Application>
  <PresentationFormat>Szélesvásznú</PresentationFormat>
  <Paragraphs>143</Paragraphs>
  <Slides>24</Slides>
  <Notes>4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9" baseType="lpstr">
      <vt:lpstr>72 Black</vt:lpstr>
      <vt:lpstr>Abadi</vt:lpstr>
      <vt:lpstr>Arial</vt:lpstr>
      <vt:lpstr>Arial Nova Light</vt:lpstr>
      <vt:lpstr>Calibri</vt:lpstr>
      <vt:lpstr>Calibri Light</vt:lpstr>
      <vt:lpstr>Cambria</vt:lpstr>
      <vt:lpstr>DM Sans</vt:lpstr>
      <vt:lpstr>Elephant</vt:lpstr>
      <vt:lpstr>Montserrat</vt:lpstr>
      <vt:lpstr>Montserrat Bold</vt:lpstr>
      <vt:lpstr>Now Bold</vt:lpstr>
      <vt:lpstr>Times New Roman</vt:lpstr>
      <vt:lpstr>Wingdings</vt:lpstr>
      <vt:lpstr>ModOverlayVTI</vt:lpstr>
      <vt:lpstr>KIBERPAJZS awareness      –TUDATOSSÁG ÉS TUDÁS </vt:lpstr>
      <vt:lpstr>European credit sector associations call for boosting fraud prevention efforts       - across the fraud chain</vt:lpstr>
      <vt:lpstr>KiberPajzs ÖSSZEFOGÁS</vt:lpstr>
      <vt:lpstr>ÖSSZEFOGÁS</vt:lpstr>
      <vt:lpstr>PowerPoint-bemutató</vt:lpstr>
      <vt:lpstr>Honlap látogatottság</vt:lpstr>
      <vt:lpstr>INFLUENCEREKKEL A CSALÓK ELLEN</vt:lpstr>
      <vt:lpstr>Együtt Erősebbek vagyunk! </vt:lpstr>
      <vt:lpstr>kiberpajzs.hu</vt:lpstr>
      <vt:lpstr>ISKOLAPADBAN</vt:lpstr>
      <vt:lpstr>PowerPoint-bemutató</vt:lpstr>
      <vt:lpstr>PowerPoint-bemutató</vt:lpstr>
      <vt:lpstr>PowerPoint-bemutató</vt:lpstr>
      <vt:lpstr>Médiaunió kampány 2.0 </vt:lpstr>
      <vt:lpstr>Médiaunió kampány 2.0</vt:lpstr>
      <vt:lpstr>Médiaunió kampány 2.0</vt:lpstr>
      <vt:lpstr>PowerPoint-bemutató</vt:lpstr>
      <vt:lpstr>MédiaUnió – MBSZ kampány FRISS ANYAGOK</vt:lpstr>
      <vt:lpstr>  </vt:lpstr>
      <vt:lpstr>PowerPoint-bemutató</vt:lpstr>
      <vt:lpstr>PowerPoint-bemutató</vt:lpstr>
      <vt:lpstr>kiberpajzs.hu</vt:lpstr>
      <vt:lpstr>PowerPoint-bemutató</vt:lpstr>
      <vt:lpstr>Köszönöm a figyelmet!  www.kiberpajzs.hu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Szatai-Skoperda Márta</dc:creator>
  <cp:lastModifiedBy>Sütő Ágnes</cp:lastModifiedBy>
  <cp:revision>54</cp:revision>
  <dcterms:created xsi:type="dcterms:W3CDTF">2024-01-11T09:03:24Z</dcterms:created>
  <dcterms:modified xsi:type="dcterms:W3CDTF">2024-09-20T14:52:31Z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